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6" r:id="rId2"/>
  </p:sldMasterIdLst>
  <p:notesMasterIdLst>
    <p:notesMasterId r:id="rId27"/>
  </p:notesMasterIdLst>
  <p:sldIdLst>
    <p:sldId id="275" r:id="rId3"/>
    <p:sldId id="449" r:id="rId4"/>
    <p:sldId id="276" r:id="rId5"/>
    <p:sldId id="259" r:id="rId6"/>
    <p:sldId id="501" r:id="rId7"/>
    <p:sldId id="376" r:id="rId8"/>
    <p:sldId id="497" r:id="rId9"/>
    <p:sldId id="377" r:id="rId10"/>
    <p:sldId id="401" r:id="rId11"/>
    <p:sldId id="393" r:id="rId12"/>
    <p:sldId id="280" r:id="rId13"/>
    <p:sldId id="390" r:id="rId14"/>
    <p:sldId id="397" r:id="rId15"/>
    <p:sldId id="378" r:id="rId16"/>
    <p:sldId id="502" r:id="rId17"/>
    <p:sldId id="277" r:id="rId18"/>
    <p:sldId id="278" r:id="rId19"/>
    <p:sldId id="261" r:id="rId20"/>
    <p:sldId id="500" r:id="rId21"/>
    <p:sldId id="313" r:id="rId22"/>
    <p:sldId id="311" r:id="rId23"/>
    <p:sldId id="499" r:id="rId24"/>
    <p:sldId id="314" r:id="rId25"/>
    <p:sldId id="496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ers, Jeffrey S. (ARC-SG)[UNIVERSITIES SPACE RESEARCH ASSN]" initials="MJS(SRA" lastIdx="1" clrIdx="0">
    <p:extLst>
      <p:ext uri="{19B8F6BF-5375-455C-9EA6-DF929625EA0E}">
        <p15:presenceInfo xmlns:p15="http://schemas.microsoft.com/office/powerpoint/2012/main" userId="S::jsmyers@ndc.nasa.gov::9a581687-3a3b-45cb-83f7-cdda592b2f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72"/>
    <a:srgbClr val="002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5" autoAdjust="0"/>
    <p:restoredTop sz="96525" autoAdjust="0"/>
  </p:normalViewPr>
  <p:slideViewPr>
    <p:cSldViewPr>
      <p:cViewPr varScale="1">
        <p:scale>
          <a:sx n="115" d="100"/>
          <a:sy n="115" d="100"/>
        </p:scale>
        <p:origin x="10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3:24:16.647" idx="1">
    <p:pos x="40" y="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3A83FC-3FD1-4F62-B15B-DC49F4021100}" type="datetimeFigureOut">
              <a:rPr lang="en-US"/>
              <a:pPr>
                <a:defRPr/>
              </a:pPr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88085F-5D02-486D-885A-A4E58E19F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0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2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EB3E7-6BA4-42E0-BD2A-CBACDA6F1E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9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9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24FF3FA-E08F-4261-88C6-BC9BDDF3C53F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1955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8085F-5D02-486D-885A-A4E58E19F0B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7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EB3E7-6BA4-42E0-BD2A-CBACDA6F1E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57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Hardware developed under</a:t>
            </a:r>
            <a:r>
              <a:rPr lang="en-US" baseline="0" dirty="0"/>
              <a:t> ARRA; Software partly includes AIST efforts (Don Sullivan, et al)</a:t>
            </a:r>
          </a:p>
          <a:p>
            <a:r>
              <a:rPr lang="en-US" baseline="0" dirty="0"/>
              <a:t>Offers standardized hardware and software interfaces for investigator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D404A-AB9F-BC47-9120-C1F104DCCE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7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EB3E7-6BA4-42E0-BD2A-CBACDA6F1E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71628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791200"/>
            <a:ext cx="12366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524500"/>
            <a:ext cx="9144000" cy="114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704FAE-B0C2-4145-A50F-E27CC3081B02}" type="datetime1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C335-F940-4B95-B524-6FD4CAA43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CAF3E-9C76-4603-944A-A96BAE090ACA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9B78F-8CD9-4364-BBB1-3484B1BEA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5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9B2C-479B-4060-BBE4-005C432052A2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0A35-18EB-46BB-B297-8508E4EF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D5A4-4B35-4102-BD17-BEBD12655AA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88FE-DA4A-403D-9A09-0036C5623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6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F20EF-11E7-40AE-9399-980F7377C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128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716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395864"/>
            <a:ext cx="9248312" cy="257273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738975"/>
            <a:ext cx="4629151" cy="1233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1" y="5524500"/>
            <a:ext cx="914400" cy="13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4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1688-9DCA-4D30-915A-B76C3FD565DD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69FC-1C9A-4889-B82A-0175CE408D2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239" y="6351710"/>
            <a:ext cx="3662362" cy="46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0476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EA9CC-2E75-4BEC-A90B-A63F142EE35B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B4AD-7453-4F6B-9DC9-9FAC85C5F92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1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F33E-8A9F-42AE-A8B1-2CC6D16FC152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503D1-86D3-4BE2-BB81-32F1DF12767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97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F386-D9E8-434A-9F0B-873E05B1135D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E6AE-99DA-4427-A380-C50724F1C4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3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3DB9-FAE2-481B-BE77-FF6A975C14E5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7112-1EAE-43D3-815E-177CDC43E50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9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1688-9DCA-4D30-915A-B76C3FD565DD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69FC-1C9A-4889-B82A-0175CE408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238" y="6351710"/>
            <a:ext cx="3662362" cy="46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32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F68B-AF1B-470E-A9DD-4A2294FD3C2A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7C344-6C4E-43FA-AE7F-B19198A2A1B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64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B8E0-9176-4B54-899A-04897F1DE952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65CAC-4B4A-46FE-B9DC-16B3B2053E3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4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4B9F0-B1F1-4859-81D7-1D01B1DFC6E4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D7A9-CCC3-4818-8EC7-BA53CC6923B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CAF3E-9C76-4603-944A-A96BAE090ACA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9B78F-8CD9-4364-BBB1-3484B1BEA31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5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9B2C-479B-4060-BBE4-005C432052A2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0A35-18EB-46BB-B297-8508E4EFCC7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80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6484"/>
          </a:xfrm>
          <a:prstGeom prst="rect">
            <a:avLst/>
          </a:prstGeom>
          <a:solidFill>
            <a:srgbClr val="336699"/>
          </a:solidFill>
        </p:spPr>
        <p:txBody>
          <a:bodyPr lIns="27432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69FC-1C9A-4889-B82A-0175CE408D2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62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818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18147"/>
          </a:xfrm>
          <a:prstGeom prst="rect">
            <a:avLst/>
          </a:prstGeom>
        </p:spPr>
        <p:txBody>
          <a:bodyPr lIns="27432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3DB9-FAE2-481B-BE77-FF6A975C14E5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7112-1EAE-43D3-815E-177CDC43E50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71604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36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EA9CC-2E75-4BEC-A90B-A63F142EE35B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B4AD-7453-4F6B-9DC9-9FAC85C5F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4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F33E-8A9F-42AE-A8B1-2CC6D16FC152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503D1-86D3-4BE2-BB81-32F1DF127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F386-D9E8-434A-9F0B-873E05B1135D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E6AE-99DA-4427-A380-C50724F1C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5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3DB9-FAE2-481B-BE77-FF6A975C14E5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E7112-1EAE-43D3-815E-177CDC43E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F68B-AF1B-470E-A9DD-4A2294FD3C2A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7C344-6C4E-43FA-AE7F-B19198A2A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0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B8E0-9176-4B54-899A-04897F1DE952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65CAC-4B4A-46FE-B9DC-16B3B205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5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4B9F0-B1F1-4859-81D7-1D01B1DFC6E4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D7A9-CCC3-4818-8EC7-BA53CC692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1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63"/>
            <a:ext cx="9144000" cy="839845"/>
          </a:xfrm>
          <a:prstGeom prst="rect">
            <a:avLst/>
          </a:prstGeom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61302" y="642500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FFA139-BBB3-4C1D-BC40-AA965D5ADA10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248400"/>
            <a:ext cx="3586162" cy="46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28406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CC3BD0AE-C1AC-4B8C-9749-2B18619A0A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6280150"/>
            <a:ext cx="6810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132985"/>
            <a:ext cx="9144000" cy="115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01776" y="6078881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1200" dirty="0">
                <a:solidFill>
                  <a:schemeClr val="bg1"/>
                </a:solidFill>
                <a:latin typeface="Franklin Gothic Book" pitchFamily="34" charset="0"/>
                <a:ea typeface="+mn-ea"/>
                <a:cs typeface="Arial" charset="0"/>
              </a:rPr>
              <a:t> USRA Proprietary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 bwMode="auto">
          <a:xfrm>
            <a:off x="0" y="0"/>
            <a:ext cx="9144000" cy="941399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klin Gothic Dem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ranklin Gothic Dem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67"/>
            <a:ext cx="9144000" cy="839845"/>
          </a:xfrm>
          <a:prstGeom prst="rect">
            <a:avLst/>
          </a:prstGeom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61302" y="6425007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FFA139-BBB3-4C1D-BC40-AA965D5ADA10}" type="datetime1">
              <a:rPr lang="en-US">
                <a:solidFill>
                  <a:prstClr val="white"/>
                </a:solidFill>
              </a:rPr>
              <a:pPr>
                <a:defRPr/>
              </a:pPr>
              <a:t>3/27/2019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000" y="6248400"/>
            <a:ext cx="3586162" cy="46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2841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CC3BD0AE-C1AC-4B8C-9749-2B18619A0A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1" y="6271409"/>
            <a:ext cx="657343" cy="6465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150864"/>
            <a:ext cx="6858000" cy="839845"/>
          </a:xfrm>
          <a:prstGeom prst="rect">
            <a:avLst/>
          </a:prstGeom>
          <a:gradFill flip="none" rotWithShape="1">
            <a:gsLst>
              <a:gs pos="0">
                <a:srgbClr val="00447C"/>
              </a:gs>
              <a:gs pos="25000">
                <a:srgbClr val="00447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324600"/>
            <a:ext cx="510779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324601"/>
            <a:ext cx="413664" cy="599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8" y="6553200"/>
            <a:ext cx="1040132" cy="10668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00100" y="6150864"/>
            <a:ext cx="0" cy="8398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32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Franklin Gothic Demi" pitchFamily="34" charset="0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wmf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510319" cy="50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9D70F-A8FC-4826-8CCB-45D94E2644D8}"/>
              </a:ext>
            </a:extLst>
          </p:cNvPr>
          <p:cNvSpPr/>
          <p:nvPr/>
        </p:nvSpPr>
        <p:spPr>
          <a:xfrm>
            <a:off x="2209800" y="152400"/>
            <a:ext cx="4774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NAMS Earth Science Program Update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3/29/2019</a:t>
            </a:r>
          </a:p>
        </p:txBody>
      </p:sp>
    </p:spTree>
    <p:extLst>
      <p:ext uri="{BB962C8B-B14F-4D97-AF65-F5344CB8AC3E}">
        <p14:creationId xmlns:p14="http://schemas.microsoft.com/office/powerpoint/2010/main" val="91007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-1766"/>
          <a:stretch/>
        </p:blipFill>
        <p:spPr bwMode="auto">
          <a:xfrm>
            <a:off x="5559425" y="3657600"/>
            <a:ext cx="358457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666038" cy="839788"/>
          </a:xfrm>
        </p:spPr>
        <p:txBody>
          <a:bodyPr/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 Sensor Calibration Lab</a:t>
            </a:r>
            <a:b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NIST-Traceable Calibration Facility for Airborne Sensors</a:t>
            </a:r>
            <a:br>
              <a:rPr lang="en-US" altLang="en-US" sz="2000" b="1" dirty="0"/>
            </a:b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5915370" y="2126962"/>
            <a:ext cx="2466630" cy="15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217379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590800"/>
            <a:ext cx="270905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288088" y="3352800"/>
            <a:ext cx="206851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chemeClr val="bg1"/>
                </a:solidFill>
              </a:rPr>
              <a:t>Transfer Radiometer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657600" y="4572000"/>
            <a:ext cx="184626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chemeClr val="bg1"/>
                </a:solidFill>
              </a:rPr>
              <a:t>Integrating Spheres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066800" y="4648200"/>
            <a:ext cx="1287463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chemeClr val="bg1"/>
                </a:solidFill>
              </a:rPr>
              <a:t>Spectral Sources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0" y="961528"/>
            <a:ext cx="8458200" cy="312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altLang="en-US" b="1" dirty="0"/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Spectral &amp; Radiometric Characterizations from 350nm – 14mm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Annual GSFC validation and oversight by the EOS Calibration Scientist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Supports multiple NASA centers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400" b="1" dirty="0">
              <a:latin typeface="Arial Unicode MS" pitchFamily="34" charset="-128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u="sng" dirty="0"/>
              <a:t>Currently supporting: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dirty="0"/>
              <a:t>EMAS, PICARD, MASTER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dirty="0"/>
              <a:t>Research Scanning Polarimeter (GISS)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dirty="0"/>
              <a:t>4/5-STAR Tracking Sun Photometers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dirty="0"/>
              <a:t>SSFR Solar Spectral Flux Radiometers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200" b="1" dirty="0"/>
              <a:t>Field Spectro-Radiometers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943600" y="5638800"/>
            <a:ext cx="230505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12” Collimator &amp; Optical Bench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557C9-EB1B-4AF1-AB31-335758CDF661}"/>
              </a:ext>
            </a:extLst>
          </p:cNvPr>
          <p:cNvSpPr txBox="1"/>
          <p:nvPr/>
        </p:nvSpPr>
        <p:spPr>
          <a:xfrm>
            <a:off x="2743200" y="495300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FTIR and Monochromator sources</a:t>
            </a:r>
          </a:p>
          <a:p>
            <a:r>
              <a:rPr lang="en-US" sz="1200" dirty="0"/>
              <a:t>V/SWIR Transfer Radiometer</a:t>
            </a:r>
          </a:p>
          <a:p>
            <a:r>
              <a:rPr lang="en-US" sz="1200" dirty="0"/>
              <a:t>Integrating spheres </a:t>
            </a:r>
          </a:p>
          <a:p>
            <a:r>
              <a:rPr lang="en-US" sz="1200" dirty="0"/>
              <a:t>Field-portable hemispheres</a:t>
            </a:r>
          </a:p>
          <a:p>
            <a:r>
              <a:rPr lang="en-US" sz="1200" dirty="0"/>
              <a:t>Extended—area and High-Temp BB sources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20" name="Picture 1067" descr="sm_NASA_logo">
            <a:extLst>
              <a:ext uri="{FF2B5EF4-FFF2-40B4-BE49-F238E27FC236}">
                <a16:creationId xmlns:a16="http://schemas.microsoft.com/office/drawing/2014/main" id="{E3110089-5110-4671-8B2F-5184C3E9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6018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4E10-9611-4396-87F8-E4551EB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Sensor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E886-2238-414F-AF80-ED0140AAE25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Airborne Science Program Support Element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1E534-D3B0-4E4E-B50A-2F00909B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0EF-11E7-40AE-9399-980F7377C69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95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Line 11"/>
          <p:cNvSpPr>
            <a:spLocks noChangeShapeType="1"/>
          </p:cNvSpPr>
          <p:nvPr/>
        </p:nvSpPr>
        <p:spPr bwMode="auto">
          <a:xfrm>
            <a:off x="1096510" y="3684582"/>
            <a:ext cx="0" cy="75883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6479381" y="1975643"/>
            <a:ext cx="15240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104" name="Text Box 14"/>
          <p:cNvSpPr txBox="1">
            <a:spLocks noChangeArrowheads="1"/>
          </p:cNvSpPr>
          <p:nvPr/>
        </p:nvSpPr>
        <p:spPr bwMode="auto">
          <a:xfrm>
            <a:off x="6555581" y="2068512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FF0000"/>
                </a:solidFill>
              </a:rPr>
              <a:t>Payload Instrument</a:t>
            </a: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6629400" y="2420937"/>
            <a:ext cx="15240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103" name="Text Box 14"/>
          <p:cNvSpPr txBox="1">
            <a:spLocks noChangeArrowheads="1"/>
          </p:cNvSpPr>
          <p:nvPr/>
        </p:nvSpPr>
        <p:spPr bwMode="auto">
          <a:xfrm>
            <a:off x="6705600" y="2563812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FF0000"/>
                </a:solidFill>
              </a:rPr>
              <a:t>Payload Instrument</a:t>
            </a:r>
          </a:p>
        </p:txBody>
      </p:sp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4196543" y="2465790"/>
            <a:ext cx="230069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1"/>
          <p:cNvSpPr>
            <a:spLocks noChangeShapeType="1"/>
          </p:cNvSpPr>
          <p:nvPr/>
        </p:nvSpPr>
        <p:spPr bwMode="auto">
          <a:xfrm>
            <a:off x="4196543" y="2914649"/>
            <a:ext cx="243285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6803231" y="2906712"/>
            <a:ext cx="15240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6160" name="Text Box 14"/>
          <p:cNvSpPr txBox="1">
            <a:spLocks noChangeArrowheads="1"/>
          </p:cNvSpPr>
          <p:nvPr/>
        </p:nvSpPr>
        <p:spPr bwMode="auto">
          <a:xfrm>
            <a:off x="6879431" y="3021012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rgbClr val="FF0000"/>
                </a:solidFill>
              </a:rPr>
              <a:t>Payload Instrument</a:t>
            </a:r>
          </a:p>
        </p:txBody>
      </p:sp>
      <p:sp>
        <p:nvSpPr>
          <p:cNvPr id="6183" name="Text Box 49"/>
          <p:cNvSpPr txBox="1">
            <a:spLocks noChangeArrowheads="1"/>
          </p:cNvSpPr>
          <p:nvPr/>
        </p:nvSpPr>
        <p:spPr bwMode="auto">
          <a:xfrm rot="5400000">
            <a:off x="439736" y="1112043"/>
            <a:ext cx="86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Ethernet</a:t>
            </a:r>
          </a:p>
        </p:txBody>
      </p:sp>
      <p:sp>
        <p:nvSpPr>
          <p:cNvPr id="6205" name="Line 11"/>
          <p:cNvSpPr>
            <a:spLocks noChangeShapeType="1"/>
          </p:cNvSpPr>
          <p:nvPr/>
        </p:nvSpPr>
        <p:spPr bwMode="auto">
          <a:xfrm>
            <a:off x="4171950" y="3363413"/>
            <a:ext cx="263128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9" name="Line 11"/>
          <p:cNvSpPr>
            <a:spLocks noChangeShapeType="1"/>
          </p:cNvSpPr>
          <p:nvPr/>
        </p:nvSpPr>
        <p:spPr bwMode="auto">
          <a:xfrm flipV="1">
            <a:off x="1638300" y="2924172"/>
            <a:ext cx="790575" cy="95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15360"/>
            <a:ext cx="1758143" cy="15773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85" y="1862541"/>
            <a:ext cx="1325029" cy="12043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10" y="2312488"/>
            <a:ext cx="1325029" cy="12043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1325029" cy="12043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85690"/>
            <a:ext cx="5943600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Airborne Science Sensor Network System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-11343"/>
          <a:stretch/>
        </p:blipFill>
        <p:spPr bwMode="auto">
          <a:xfrm>
            <a:off x="6028100" y="4953000"/>
            <a:ext cx="328012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3657600" y="5715000"/>
            <a:ext cx="1600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n-lt"/>
              </a:rPr>
              <a:t>ER-2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162800" y="5638800"/>
            <a:ext cx="1600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DC-8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938361"/>
            <a:ext cx="17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NASDAT Network Server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196543" y="1599019"/>
            <a:ext cx="2187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Experiment Interface Panels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67091" y="1771286"/>
            <a:ext cx="175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Auxiliary Processor         &amp; Mass Storage</a:t>
            </a:r>
          </a:p>
        </p:txBody>
      </p:sp>
      <p:pic>
        <p:nvPicPr>
          <p:cNvPr id="106" name="Picture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8965"/>
            <a:ext cx="908286" cy="9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7" descr="sm_NASA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Text Box 35"/>
          <p:cNvSpPr txBox="1">
            <a:spLocks noChangeArrowheads="1"/>
          </p:cNvSpPr>
          <p:nvPr/>
        </p:nvSpPr>
        <p:spPr bwMode="auto">
          <a:xfrm>
            <a:off x="5867400" y="4171146"/>
            <a:ext cx="1933571" cy="47705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02060"/>
                </a:solidFill>
              </a:rPr>
              <a:t>Real-time Remote Operators</a:t>
            </a:r>
          </a:p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02060"/>
                </a:solidFill>
              </a:rPr>
              <a:t>NASA Mission Tools Suite</a:t>
            </a: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>
            <a:off x="1096511" y="4424547"/>
            <a:ext cx="4770890" cy="934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6" name="Text Box 36"/>
          <p:cNvSpPr txBox="1">
            <a:spLocks noChangeArrowheads="1"/>
          </p:cNvSpPr>
          <p:nvPr/>
        </p:nvSpPr>
        <p:spPr bwMode="auto">
          <a:xfrm>
            <a:off x="361950" y="3910011"/>
            <a:ext cx="1352550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/>
              <a:t>Ku-Band Sat-Com</a:t>
            </a:r>
          </a:p>
        </p:txBody>
      </p:sp>
      <p:sp>
        <p:nvSpPr>
          <p:cNvPr id="113" name="Line 11"/>
          <p:cNvSpPr>
            <a:spLocks noChangeShapeType="1"/>
          </p:cNvSpPr>
          <p:nvPr/>
        </p:nvSpPr>
        <p:spPr bwMode="auto">
          <a:xfrm>
            <a:off x="3337656" y="3792699"/>
            <a:ext cx="0" cy="64118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4" name="Text Box 35"/>
          <p:cNvSpPr txBox="1">
            <a:spLocks noChangeArrowheads="1"/>
          </p:cNvSpPr>
          <p:nvPr/>
        </p:nvSpPr>
        <p:spPr bwMode="auto">
          <a:xfrm>
            <a:off x="2676524" y="3934696"/>
            <a:ext cx="123825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/>
              <a:t>Iridium/Inmarsat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295778" y="4395787"/>
            <a:ext cx="2187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Ground   Networks</a:t>
            </a:r>
          </a:p>
        </p:txBody>
      </p:sp>
      <p:pic>
        <p:nvPicPr>
          <p:cNvPr id="116" name="Picture 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7" b="13793"/>
          <a:stretch/>
        </p:blipFill>
        <p:spPr bwMode="auto">
          <a:xfrm>
            <a:off x="402431" y="2243138"/>
            <a:ext cx="1270995" cy="1502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480647E-A020-41D0-92B5-2E07D089420E}"/>
              </a:ext>
            </a:extLst>
          </p:cNvPr>
          <p:cNvSpPr txBox="1"/>
          <p:nvPr/>
        </p:nvSpPr>
        <p:spPr>
          <a:xfrm>
            <a:off x="4116887" y="3042443"/>
            <a:ext cx="702763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DE98C7-24AE-4B82-9EFB-1946FABDB518}"/>
              </a:ext>
            </a:extLst>
          </p:cNvPr>
          <p:cNvSpPr txBox="1"/>
          <p:nvPr/>
        </p:nvSpPr>
        <p:spPr>
          <a:xfrm>
            <a:off x="6260012" y="3048000"/>
            <a:ext cx="702763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6857CA-E7CD-46FB-9387-DC9F944DD0D8}"/>
              </a:ext>
            </a:extLst>
          </p:cNvPr>
          <p:cNvSpPr txBox="1"/>
          <p:nvPr/>
        </p:nvSpPr>
        <p:spPr>
          <a:xfrm>
            <a:off x="1600200" y="2985293"/>
            <a:ext cx="914400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Ethernet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31D5D5-F0B3-40C3-91D9-F39F48AAB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1" y="4895344"/>
            <a:ext cx="2514600" cy="83820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295400" y="5715000"/>
            <a:ext cx="1600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P-3B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B9A3FB-BBA5-497C-86A7-6953C0A5CC32}"/>
              </a:ext>
            </a:extLst>
          </p:cNvPr>
          <p:cNvSpPr/>
          <p:nvPr/>
        </p:nvSpPr>
        <p:spPr>
          <a:xfrm>
            <a:off x="2057400" y="914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dirty="0"/>
              <a:t>Extending real-time sensor webs to NASA science aircraft </a:t>
            </a:r>
            <a:endParaRPr lang="en-US" dirty="0"/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1DA31AC0-E760-42D8-BF0F-5C4B48FD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95AA6"/>
              </a:clrFrom>
              <a:clrTo>
                <a:srgbClr val="295A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00600"/>
            <a:ext cx="2743200" cy="95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2666B13-B816-42A1-A115-794E220E3C12}"/>
              </a:ext>
            </a:extLst>
          </p:cNvPr>
          <p:cNvSpPr txBox="1"/>
          <p:nvPr/>
        </p:nvSpPr>
        <p:spPr>
          <a:xfrm>
            <a:off x="4490257" y="1856601"/>
            <a:ext cx="17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ER-2</a:t>
            </a:r>
          </a:p>
        </p:txBody>
      </p:sp>
    </p:spTree>
    <p:extLst>
      <p:ext uri="{BB962C8B-B14F-4D97-AF65-F5344CB8AC3E}">
        <p14:creationId xmlns:p14="http://schemas.microsoft.com/office/powerpoint/2010/main" val="232539705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76200" y="4800600"/>
            <a:ext cx="990600" cy="5334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05000" y="1524000"/>
            <a:ext cx="8382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981200" y="1676400"/>
            <a:ext cx="8382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43000"/>
            <a:ext cx="1447800" cy="108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5"/>
          <p:cNvSpPr>
            <a:spLocks noChangeArrowheads="1"/>
          </p:cNvSpPr>
          <p:nvPr/>
        </p:nvSpPr>
        <p:spPr bwMode="auto">
          <a:xfrm>
            <a:off x="1295400" y="4495800"/>
            <a:ext cx="6019800" cy="22098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1219200" y="2819400"/>
            <a:ext cx="1143000" cy="457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2971800" y="14224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30" name="Rectangle 6"/>
          <p:cNvSpPr>
            <a:spLocks noChangeArrowheads="1"/>
          </p:cNvSpPr>
          <p:nvPr/>
        </p:nvSpPr>
        <p:spPr bwMode="auto">
          <a:xfrm>
            <a:off x="3124200" y="15748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31" name="Rectangle 7"/>
          <p:cNvSpPr>
            <a:spLocks noChangeArrowheads="1"/>
          </p:cNvSpPr>
          <p:nvPr/>
        </p:nvSpPr>
        <p:spPr bwMode="auto">
          <a:xfrm>
            <a:off x="3276600" y="17272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32" name="Line 8"/>
          <p:cNvSpPr>
            <a:spLocks noChangeShapeType="1"/>
          </p:cNvSpPr>
          <p:nvPr/>
        </p:nvSpPr>
        <p:spPr bwMode="auto">
          <a:xfrm>
            <a:off x="1676400" y="16764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Line 11"/>
          <p:cNvSpPr>
            <a:spLocks noChangeShapeType="1"/>
          </p:cNvSpPr>
          <p:nvPr/>
        </p:nvSpPr>
        <p:spPr bwMode="auto">
          <a:xfrm>
            <a:off x="2743200" y="1600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3"/>
          <p:cNvSpPr>
            <a:spLocks noChangeArrowheads="1"/>
          </p:cNvSpPr>
          <p:nvPr/>
        </p:nvSpPr>
        <p:spPr bwMode="auto">
          <a:xfrm>
            <a:off x="2514600" y="2743200"/>
            <a:ext cx="1219200" cy="762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3352800" y="1803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/>
              <a:t>Payload Instruments</a:t>
            </a:r>
          </a:p>
        </p:txBody>
      </p:sp>
      <p:sp>
        <p:nvSpPr>
          <p:cNvPr id="30736" name="Text Box 15"/>
          <p:cNvSpPr txBox="1">
            <a:spLocks noChangeArrowheads="1"/>
          </p:cNvSpPr>
          <p:nvPr/>
        </p:nvSpPr>
        <p:spPr bwMode="auto">
          <a:xfrm>
            <a:off x="1219200" y="2819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/>
              <a:t>Network Server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514600" y="2819400"/>
            <a:ext cx="1219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/>
              <a:t>Database &amp; Ku Telemetry Controller</a:t>
            </a:r>
          </a:p>
        </p:txBody>
      </p:sp>
      <p:sp>
        <p:nvSpPr>
          <p:cNvPr id="30738" name="Text Box 19"/>
          <p:cNvSpPr txBox="1">
            <a:spLocks noChangeArrowheads="1"/>
          </p:cNvSpPr>
          <p:nvPr/>
        </p:nvSpPr>
        <p:spPr bwMode="auto">
          <a:xfrm>
            <a:off x="1600200" y="4800600"/>
            <a:ext cx="1981200" cy="542925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Science Data Servers</a:t>
            </a:r>
          </a:p>
        </p:txBody>
      </p:sp>
      <p:sp>
        <p:nvSpPr>
          <p:cNvPr id="30739" name="Rectangle 20"/>
          <p:cNvSpPr>
            <a:spLocks noChangeArrowheads="1"/>
          </p:cNvSpPr>
          <p:nvPr/>
        </p:nvSpPr>
        <p:spPr bwMode="auto">
          <a:xfrm>
            <a:off x="3200400" y="55626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40" name="Rectangle 21"/>
          <p:cNvSpPr>
            <a:spLocks noChangeArrowheads="1"/>
          </p:cNvSpPr>
          <p:nvPr/>
        </p:nvSpPr>
        <p:spPr bwMode="auto">
          <a:xfrm>
            <a:off x="3352800" y="57150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41" name="Rectangle 24"/>
          <p:cNvSpPr>
            <a:spLocks noChangeArrowheads="1"/>
          </p:cNvSpPr>
          <p:nvPr/>
        </p:nvSpPr>
        <p:spPr bwMode="auto">
          <a:xfrm>
            <a:off x="3505200" y="5867400"/>
            <a:ext cx="1524000" cy="685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42" name="Text Box 25"/>
          <p:cNvSpPr txBox="1">
            <a:spLocks noChangeArrowheads="1"/>
          </p:cNvSpPr>
          <p:nvPr/>
        </p:nvSpPr>
        <p:spPr bwMode="auto">
          <a:xfrm>
            <a:off x="3657600" y="5981700"/>
            <a:ext cx="12192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bg1"/>
                </a:solidFill>
              </a:rPr>
              <a:t>Experimenter Workstations</a:t>
            </a:r>
          </a:p>
        </p:txBody>
      </p:sp>
      <p:sp>
        <p:nvSpPr>
          <p:cNvPr id="30743" name="Line 26"/>
          <p:cNvSpPr>
            <a:spLocks noChangeShapeType="1"/>
          </p:cNvSpPr>
          <p:nvPr/>
        </p:nvSpPr>
        <p:spPr bwMode="auto">
          <a:xfrm>
            <a:off x="3048000" y="53340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4" name="Line 27"/>
          <p:cNvSpPr>
            <a:spLocks noChangeShapeType="1"/>
          </p:cNvSpPr>
          <p:nvPr/>
        </p:nvSpPr>
        <p:spPr bwMode="auto">
          <a:xfrm>
            <a:off x="3048000" y="6172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Text Box 31"/>
          <p:cNvSpPr txBox="1">
            <a:spLocks noChangeArrowheads="1"/>
          </p:cNvSpPr>
          <p:nvPr/>
        </p:nvSpPr>
        <p:spPr bwMode="auto">
          <a:xfrm>
            <a:off x="76200" y="487680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000" b="1"/>
              <a:t>Web-Based Users</a:t>
            </a:r>
          </a:p>
        </p:txBody>
      </p:sp>
      <p:sp>
        <p:nvSpPr>
          <p:cNvPr id="30746" name="AutoShape 32"/>
          <p:cNvSpPr>
            <a:spLocks noChangeArrowheads="1"/>
          </p:cNvSpPr>
          <p:nvPr/>
        </p:nvSpPr>
        <p:spPr bwMode="auto">
          <a:xfrm>
            <a:off x="1066800" y="5029200"/>
            <a:ext cx="495300" cy="76200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47" name="Line 37"/>
          <p:cNvSpPr>
            <a:spLocks noChangeShapeType="1"/>
          </p:cNvSpPr>
          <p:nvPr/>
        </p:nvSpPr>
        <p:spPr bwMode="auto">
          <a:xfrm>
            <a:off x="0" y="4114800"/>
            <a:ext cx="91440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8" name="Line 38"/>
          <p:cNvSpPr>
            <a:spLocks noChangeShapeType="1"/>
          </p:cNvSpPr>
          <p:nvPr/>
        </p:nvSpPr>
        <p:spPr bwMode="auto">
          <a:xfrm>
            <a:off x="2133600" y="11430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9" name="Line 39"/>
          <p:cNvSpPr>
            <a:spLocks noChangeShapeType="1"/>
          </p:cNvSpPr>
          <p:nvPr/>
        </p:nvSpPr>
        <p:spPr bwMode="auto">
          <a:xfrm>
            <a:off x="2286000" y="11430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0" name="Line 40"/>
          <p:cNvSpPr>
            <a:spLocks noChangeShapeType="1"/>
          </p:cNvSpPr>
          <p:nvPr/>
        </p:nvSpPr>
        <p:spPr bwMode="auto">
          <a:xfrm flipV="1">
            <a:off x="2133599" y="1133475"/>
            <a:ext cx="4276725" cy="9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1" name="Rectangle 41"/>
          <p:cNvSpPr>
            <a:spLocks noChangeArrowheads="1"/>
          </p:cNvSpPr>
          <p:nvPr/>
        </p:nvSpPr>
        <p:spPr bwMode="auto">
          <a:xfrm>
            <a:off x="5486400" y="1676400"/>
            <a:ext cx="1524000" cy="1066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52" name="Text Box 42"/>
          <p:cNvSpPr txBox="1">
            <a:spLocks noChangeArrowheads="1"/>
          </p:cNvSpPr>
          <p:nvPr/>
        </p:nvSpPr>
        <p:spPr bwMode="auto">
          <a:xfrm>
            <a:off x="5334000" y="1860550"/>
            <a:ext cx="1828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/>
              <a:t>Master Payload Control System</a:t>
            </a:r>
            <a:br>
              <a:rPr lang="en-US" altLang="en-US" sz="1400"/>
            </a:br>
            <a:r>
              <a:rPr lang="en-US" altLang="en-US" sz="1400"/>
              <a:t>&amp; PDU</a:t>
            </a:r>
          </a:p>
        </p:txBody>
      </p:sp>
      <p:sp>
        <p:nvSpPr>
          <p:cNvPr id="30753" name="Line 43"/>
          <p:cNvSpPr>
            <a:spLocks noChangeShapeType="1"/>
          </p:cNvSpPr>
          <p:nvPr/>
        </p:nvSpPr>
        <p:spPr bwMode="auto">
          <a:xfrm>
            <a:off x="6172200" y="11430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4" name="Rectangle 44"/>
          <p:cNvSpPr>
            <a:spLocks noChangeArrowheads="1"/>
          </p:cNvSpPr>
          <p:nvPr/>
        </p:nvSpPr>
        <p:spPr bwMode="auto">
          <a:xfrm>
            <a:off x="5334000" y="4724400"/>
            <a:ext cx="1828800" cy="838200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55" name="Text Box 45"/>
          <p:cNvSpPr txBox="1">
            <a:spLocks noChangeArrowheads="1"/>
          </p:cNvSpPr>
          <p:nvPr/>
        </p:nvSpPr>
        <p:spPr bwMode="auto">
          <a:xfrm>
            <a:off x="5257800" y="4800600"/>
            <a:ext cx="1905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/>
              <a:t>Payload Control GUI (Pilot / </a:t>
            </a:r>
            <a:br>
              <a:rPr lang="en-US" altLang="en-US" sz="1400" b="1"/>
            </a:br>
            <a:r>
              <a:rPr lang="en-US" altLang="en-US" sz="1400" b="1"/>
              <a:t>Mission Director)</a:t>
            </a:r>
            <a:br>
              <a:rPr lang="en-US" altLang="en-US" sz="1100" b="1"/>
            </a:br>
            <a:endParaRPr lang="en-US" altLang="en-US" sz="1200" b="1"/>
          </a:p>
        </p:txBody>
      </p:sp>
      <p:sp>
        <p:nvSpPr>
          <p:cNvPr id="30756" name="AutoShape 46"/>
          <p:cNvSpPr>
            <a:spLocks noChangeArrowheads="1"/>
          </p:cNvSpPr>
          <p:nvPr/>
        </p:nvSpPr>
        <p:spPr bwMode="auto">
          <a:xfrm rot="-5400000">
            <a:off x="5257800" y="3657600"/>
            <a:ext cx="1905000" cy="76200"/>
          </a:xfrm>
          <a:prstGeom prst="leftRightArrow">
            <a:avLst>
              <a:gd name="adj1" fmla="val 50000"/>
              <a:gd name="adj2" fmla="val 50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57" name="Text Box 48"/>
          <p:cNvSpPr txBox="1">
            <a:spLocks noChangeArrowheads="1"/>
          </p:cNvSpPr>
          <p:nvPr/>
        </p:nvSpPr>
        <p:spPr bwMode="auto">
          <a:xfrm>
            <a:off x="2819400" y="990600"/>
            <a:ext cx="1981200" cy="2698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/>
              <a:t>Instrument Power &amp; Control </a:t>
            </a:r>
          </a:p>
        </p:txBody>
      </p:sp>
      <p:sp>
        <p:nvSpPr>
          <p:cNvPr id="30758" name="Text Box 49"/>
          <p:cNvSpPr txBox="1">
            <a:spLocks noChangeArrowheads="1"/>
          </p:cNvSpPr>
          <p:nvPr/>
        </p:nvSpPr>
        <p:spPr bwMode="auto">
          <a:xfrm rot="5400000">
            <a:off x="1154112" y="2198688"/>
            <a:ext cx="86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Ethernet</a:t>
            </a:r>
          </a:p>
        </p:txBody>
      </p:sp>
      <p:sp>
        <p:nvSpPr>
          <p:cNvPr id="30759" name="Text Box 50"/>
          <p:cNvSpPr txBox="1">
            <a:spLocks noChangeArrowheads="1"/>
          </p:cNvSpPr>
          <p:nvPr/>
        </p:nvSpPr>
        <p:spPr bwMode="auto">
          <a:xfrm>
            <a:off x="3505200" y="4572000"/>
            <a:ext cx="1676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u="sng" dirty="0"/>
              <a:t>Global Hawk Ground  Operations Center</a:t>
            </a:r>
          </a:p>
        </p:txBody>
      </p:sp>
      <p:sp>
        <p:nvSpPr>
          <p:cNvPr id="30760" name="Text Box 53"/>
          <p:cNvSpPr txBox="1">
            <a:spLocks noChangeArrowheads="1"/>
          </p:cNvSpPr>
          <p:nvPr/>
        </p:nvSpPr>
        <p:spPr bwMode="auto">
          <a:xfrm>
            <a:off x="304800" y="3810000"/>
            <a:ext cx="1219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</a:rPr>
              <a:t>AIRCRAFT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FF0000"/>
                </a:solidFill>
              </a:rPr>
              <a:t>GROUND</a:t>
            </a:r>
          </a:p>
        </p:txBody>
      </p:sp>
      <p:sp>
        <p:nvSpPr>
          <p:cNvPr id="30761" name="Line 56"/>
          <p:cNvSpPr>
            <a:spLocks noChangeShapeType="1"/>
          </p:cNvSpPr>
          <p:nvPr/>
        </p:nvSpPr>
        <p:spPr bwMode="auto">
          <a:xfrm>
            <a:off x="1371600" y="1524000"/>
            <a:ext cx="533400" cy="76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2" name="Line 57"/>
          <p:cNvSpPr>
            <a:spLocks noChangeShapeType="1"/>
          </p:cNvSpPr>
          <p:nvPr/>
        </p:nvSpPr>
        <p:spPr bwMode="auto">
          <a:xfrm>
            <a:off x="609600" y="2895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3" name="Text Box 58"/>
          <p:cNvSpPr txBox="1">
            <a:spLocks noChangeArrowheads="1"/>
          </p:cNvSpPr>
          <p:nvPr/>
        </p:nvSpPr>
        <p:spPr bwMode="auto">
          <a:xfrm>
            <a:off x="381000" y="1295400"/>
            <a:ext cx="5334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800" b="1"/>
          </a:p>
          <a:p>
            <a:pPr eaLnBrk="1" hangingPunct="1">
              <a:spcBef>
                <a:spcPct val="50000"/>
              </a:spcBef>
            </a:pPr>
            <a:endParaRPr lang="en-US" altLang="en-US" sz="800" b="1"/>
          </a:p>
          <a:p>
            <a:pPr eaLnBrk="1" hangingPunct="1">
              <a:spcBef>
                <a:spcPct val="50000"/>
              </a:spcBef>
            </a:pPr>
            <a:endParaRPr lang="en-US" altLang="en-US" sz="800" b="1"/>
          </a:p>
        </p:txBody>
      </p:sp>
      <p:sp>
        <p:nvSpPr>
          <p:cNvPr id="30764" name="Line 59"/>
          <p:cNvSpPr>
            <a:spLocks noChangeShapeType="1"/>
          </p:cNvSpPr>
          <p:nvPr/>
        </p:nvSpPr>
        <p:spPr bwMode="auto">
          <a:xfrm>
            <a:off x="5181600" y="4572000"/>
            <a:ext cx="0" cy="2057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5" name="AutoShape 34"/>
          <p:cNvSpPr>
            <a:spLocks noChangeArrowheads="1"/>
          </p:cNvSpPr>
          <p:nvPr/>
        </p:nvSpPr>
        <p:spPr bwMode="auto">
          <a:xfrm rot="-5400000">
            <a:off x="1042987" y="3986213"/>
            <a:ext cx="1495425" cy="76200"/>
          </a:xfrm>
          <a:prstGeom prst="leftRightArrow">
            <a:avLst>
              <a:gd name="adj1" fmla="val 50000"/>
              <a:gd name="adj2" fmla="val 3925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66" name="AutoShape 33"/>
          <p:cNvSpPr>
            <a:spLocks noChangeArrowheads="1"/>
          </p:cNvSpPr>
          <p:nvPr/>
        </p:nvSpPr>
        <p:spPr bwMode="auto">
          <a:xfrm rot="-5400000">
            <a:off x="2438400" y="4038600"/>
            <a:ext cx="1295400" cy="228600"/>
          </a:xfrm>
          <a:prstGeom prst="leftRightArrow">
            <a:avLst>
              <a:gd name="adj1" fmla="val 50000"/>
              <a:gd name="adj2" fmla="val 113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1400"/>
          </a:p>
        </p:txBody>
      </p:sp>
      <p:sp>
        <p:nvSpPr>
          <p:cNvPr id="30767" name="Text Box 62"/>
          <p:cNvSpPr txBox="1">
            <a:spLocks noChangeArrowheads="1"/>
          </p:cNvSpPr>
          <p:nvPr/>
        </p:nvSpPr>
        <p:spPr bwMode="auto">
          <a:xfrm>
            <a:off x="7620000" y="2362200"/>
            <a:ext cx="1219200" cy="314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/>
              <a:t>PI Hardware</a:t>
            </a:r>
          </a:p>
        </p:txBody>
      </p:sp>
      <p:sp>
        <p:nvSpPr>
          <p:cNvPr id="30768" name="Text Box 63"/>
          <p:cNvSpPr txBox="1">
            <a:spLocks noChangeArrowheads="1"/>
          </p:cNvSpPr>
          <p:nvPr/>
        </p:nvSpPr>
        <p:spPr bwMode="auto">
          <a:xfrm>
            <a:off x="7620000" y="1438275"/>
            <a:ext cx="1219200" cy="3143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/>
              <a:t>Aircraft HW</a:t>
            </a:r>
          </a:p>
        </p:txBody>
      </p:sp>
      <p:sp>
        <p:nvSpPr>
          <p:cNvPr id="30769" name="Text Box 64"/>
          <p:cNvSpPr txBox="1">
            <a:spLocks noChangeArrowheads="1"/>
          </p:cNvSpPr>
          <p:nvPr/>
        </p:nvSpPr>
        <p:spPr bwMode="auto">
          <a:xfrm>
            <a:off x="7620000" y="1895475"/>
            <a:ext cx="1219200" cy="3143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/>
              <a:t>GHOC HW</a:t>
            </a:r>
          </a:p>
        </p:txBody>
      </p:sp>
      <p:sp>
        <p:nvSpPr>
          <p:cNvPr id="30770" name="Text Box 35"/>
          <p:cNvSpPr txBox="1">
            <a:spLocks noChangeArrowheads="1"/>
          </p:cNvSpPr>
          <p:nvPr/>
        </p:nvSpPr>
        <p:spPr bwMode="auto">
          <a:xfrm>
            <a:off x="1371600" y="4165600"/>
            <a:ext cx="9906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/>
              <a:t>Iridium (4 ch)</a:t>
            </a:r>
          </a:p>
        </p:txBody>
      </p:sp>
      <p:sp>
        <p:nvSpPr>
          <p:cNvPr id="30771" name="Text Box 47"/>
          <p:cNvSpPr txBox="1">
            <a:spLocks noChangeArrowheads="1"/>
          </p:cNvSpPr>
          <p:nvPr/>
        </p:nvSpPr>
        <p:spPr bwMode="auto">
          <a:xfrm>
            <a:off x="5715000" y="4165600"/>
            <a:ext cx="9906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/>
              <a:t>Iridium (2 ch)</a:t>
            </a:r>
          </a:p>
        </p:txBody>
      </p:sp>
      <p:sp>
        <p:nvSpPr>
          <p:cNvPr id="30772" name="Text Box 36"/>
          <p:cNvSpPr txBox="1">
            <a:spLocks noChangeArrowheads="1"/>
          </p:cNvSpPr>
          <p:nvPr/>
        </p:nvSpPr>
        <p:spPr bwMode="auto">
          <a:xfrm>
            <a:off x="2590800" y="4165600"/>
            <a:ext cx="14478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/>
              <a:t>Ku-Band Sat-Com</a:t>
            </a:r>
          </a:p>
        </p:txBody>
      </p:sp>
      <p:pic>
        <p:nvPicPr>
          <p:cNvPr id="30774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46388"/>
            <a:ext cx="2057400" cy="112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5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1585913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682875"/>
            <a:ext cx="1171575" cy="105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8" name="Text Box 58"/>
          <p:cNvSpPr txBox="1">
            <a:spLocks noChangeArrowheads="1"/>
          </p:cNvSpPr>
          <p:nvPr/>
        </p:nvSpPr>
        <p:spPr bwMode="auto">
          <a:xfrm>
            <a:off x="5257800" y="4495800"/>
            <a:ext cx="18288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2575" indent="-282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Flight    Deck</a:t>
            </a:r>
          </a:p>
        </p:txBody>
      </p:sp>
      <p:pic>
        <p:nvPicPr>
          <p:cNvPr id="3077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363"/>
            <a:ext cx="1981200" cy="90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0" name="Text Box 23"/>
          <p:cNvSpPr txBox="1">
            <a:spLocks noChangeArrowheads="1"/>
          </p:cNvSpPr>
          <p:nvPr/>
        </p:nvSpPr>
        <p:spPr bwMode="auto">
          <a:xfrm>
            <a:off x="2057400" y="1828800"/>
            <a:ext cx="914400" cy="4667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/>
              <a:t>Interface Panels (8)</a:t>
            </a:r>
          </a:p>
        </p:txBody>
      </p:sp>
      <p:sp>
        <p:nvSpPr>
          <p:cNvPr id="30781" name="Line 11"/>
          <p:cNvSpPr>
            <a:spLocks noChangeShapeType="1"/>
          </p:cNvSpPr>
          <p:nvPr/>
        </p:nvSpPr>
        <p:spPr bwMode="auto">
          <a:xfrm>
            <a:off x="2819400" y="1752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2" name="Line 11"/>
          <p:cNvSpPr>
            <a:spLocks noChangeShapeType="1"/>
          </p:cNvSpPr>
          <p:nvPr/>
        </p:nvSpPr>
        <p:spPr bwMode="auto">
          <a:xfrm>
            <a:off x="2971800" y="1981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3" name="Line 39"/>
          <p:cNvSpPr>
            <a:spLocks noChangeShapeType="1"/>
          </p:cNvSpPr>
          <p:nvPr/>
        </p:nvSpPr>
        <p:spPr bwMode="auto">
          <a:xfrm>
            <a:off x="2438400" y="11430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4" name="Line 11"/>
          <p:cNvSpPr>
            <a:spLocks noChangeShapeType="1"/>
          </p:cNvSpPr>
          <p:nvPr/>
        </p:nvSpPr>
        <p:spPr bwMode="auto">
          <a:xfrm>
            <a:off x="1676400" y="182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5" name="Line 11"/>
          <p:cNvSpPr>
            <a:spLocks noChangeShapeType="1"/>
          </p:cNvSpPr>
          <p:nvPr/>
        </p:nvSpPr>
        <p:spPr bwMode="auto">
          <a:xfrm>
            <a:off x="1676400" y="1676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6" name="Line 11"/>
          <p:cNvSpPr>
            <a:spLocks noChangeShapeType="1"/>
          </p:cNvSpPr>
          <p:nvPr/>
        </p:nvSpPr>
        <p:spPr bwMode="auto">
          <a:xfrm>
            <a:off x="1676400" y="1981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7" name="Line 11"/>
          <p:cNvSpPr>
            <a:spLocks noChangeShapeType="1"/>
          </p:cNvSpPr>
          <p:nvPr/>
        </p:nvSpPr>
        <p:spPr bwMode="auto">
          <a:xfrm>
            <a:off x="2362200" y="31242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8" name="Line 56"/>
          <p:cNvSpPr>
            <a:spLocks noChangeShapeType="1"/>
          </p:cNvSpPr>
          <p:nvPr/>
        </p:nvSpPr>
        <p:spPr bwMode="auto">
          <a:xfrm flipV="1">
            <a:off x="1143000" y="3276600"/>
            <a:ext cx="381000" cy="2286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8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13144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0" name="Line 56"/>
          <p:cNvSpPr>
            <a:spLocks noChangeShapeType="1"/>
          </p:cNvSpPr>
          <p:nvPr/>
        </p:nvSpPr>
        <p:spPr bwMode="auto">
          <a:xfrm>
            <a:off x="3352800" y="3505200"/>
            <a:ext cx="533400" cy="1524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1" name="Line 56"/>
          <p:cNvSpPr>
            <a:spLocks noChangeShapeType="1"/>
          </p:cNvSpPr>
          <p:nvPr/>
        </p:nvSpPr>
        <p:spPr bwMode="auto">
          <a:xfrm>
            <a:off x="6553200" y="2743200"/>
            <a:ext cx="457200" cy="2952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3" name="Line 27"/>
          <p:cNvSpPr>
            <a:spLocks noChangeShapeType="1"/>
          </p:cNvSpPr>
          <p:nvPr/>
        </p:nvSpPr>
        <p:spPr bwMode="auto">
          <a:xfrm>
            <a:off x="3048000" y="6019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4" name="Line 27"/>
          <p:cNvSpPr>
            <a:spLocks noChangeShapeType="1"/>
          </p:cNvSpPr>
          <p:nvPr/>
        </p:nvSpPr>
        <p:spPr bwMode="auto">
          <a:xfrm>
            <a:off x="3048000" y="5867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5" name="Text Box 75"/>
          <p:cNvSpPr txBox="1">
            <a:spLocks noChangeArrowheads="1"/>
          </p:cNvSpPr>
          <p:nvPr/>
        </p:nvSpPr>
        <p:spPr bwMode="auto">
          <a:xfrm>
            <a:off x="4572000" y="2895600"/>
            <a:ext cx="838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 b="1">
                <a:solidFill>
                  <a:schemeClr val="bg1"/>
                </a:solidFill>
              </a:rPr>
              <a:t>Link Module</a:t>
            </a:r>
          </a:p>
        </p:txBody>
      </p:sp>
      <p:sp>
        <p:nvSpPr>
          <p:cNvPr id="30796" name="Text Box 76"/>
          <p:cNvSpPr txBox="1">
            <a:spLocks noChangeArrowheads="1"/>
          </p:cNvSpPr>
          <p:nvPr/>
        </p:nvSpPr>
        <p:spPr bwMode="auto">
          <a:xfrm>
            <a:off x="-1" y="2638425"/>
            <a:ext cx="12477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" b="1" dirty="0">
                <a:solidFill>
                  <a:schemeClr val="bg1"/>
                </a:solidFill>
              </a:rPr>
              <a:t>NASDAT</a:t>
            </a:r>
          </a:p>
        </p:txBody>
      </p:sp>
      <p:sp>
        <p:nvSpPr>
          <p:cNvPr id="30797" name="Text Box 77"/>
          <p:cNvSpPr txBox="1">
            <a:spLocks noChangeArrowheads="1"/>
          </p:cNvSpPr>
          <p:nvPr/>
        </p:nvSpPr>
        <p:spPr bwMode="auto">
          <a:xfrm>
            <a:off x="6934200" y="3733800"/>
            <a:ext cx="609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 b="1">
                <a:solidFill>
                  <a:schemeClr val="bg1"/>
                </a:solidFill>
              </a:rPr>
              <a:t>MPCS</a:t>
            </a:r>
          </a:p>
        </p:txBody>
      </p:sp>
      <p:sp>
        <p:nvSpPr>
          <p:cNvPr id="30798" name="Text Box 78"/>
          <p:cNvSpPr txBox="1">
            <a:spLocks noChangeArrowheads="1"/>
          </p:cNvSpPr>
          <p:nvPr/>
        </p:nvSpPr>
        <p:spPr bwMode="auto">
          <a:xfrm>
            <a:off x="914400" y="1981200"/>
            <a:ext cx="457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" b="1"/>
              <a:t>EIP</a:t>
            </a:r>
          </a:p>
        </p:txBody>
      </p:sp>
      <p:pic>
        <p:nvPicPr>
          <p:cNvPr id="77" name="Picture 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28" y="10477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3560B1-458F-42AC-9D29-38C3D6D53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025" y="5515169"/>
            <a:ext cx="1841305" cy="1164907"/>
          </a:xfrm>
          <a:prstGeom prst="rect">
            <a:avLst/>
          </a:prstGeom>
        </p:spPr>
      </p:pic>
      <p:sp>
        <p:nvSpPr>
          <p:cNvPr id="80" name="Line 59">
            <a:extLst>
              <a:ext uri="{FF2B5EF4-FFF2-40B4-BE49-F238E27FC236}">
                <a16:creationId xmlns:a16="http://schemas.microsoft.com/office/drawing/2014/main" id="{A61D4864-08F9-4FD8-897B-27B3D4DDE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847725"/>
            <a:ext cx="9525" cy="192405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Text Box 63">
            <a:extLst>
              <a:ext uri="{FF2B5EF4-FFF2-40B4-BE49-F238E27FC236}">
                <a16:creationId xmlns:a16="http://schemas.microsoft.com/office/drawing/2014/main" id="{247BB2F2-35AA-470B-B6EA-4428EF341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4" y="1009650"/>
            <a:ext cx="1438275" cy="30777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dirty="0"/>
              <a:t>AC-DC TRUs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0B549-BDC8-481C-BF9F-8F369C0EB541}"/>
              </a:ext>
            </a:extLst>
          </p:cNvPr>
          <p:cNvSpPr txBox="1"/>
          <p:nvPr/>
        </p:nvSpPr>
        <p:spPr>
          <a:xfrm>
            <a:off x="2286000" y="2402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Hawk APCS</a:t>
            </a:r>
          </a:p>
        </p:txBody>
      </p:sp>
    </p:spTree>
    <p:extLst>
      <p:ext uri="{BB962C8B-B14F-4D97-AF65-F5344CB8AC3E}">
        <p14:creationId xmlns:p14="http://schemas.microsoft.com/office/powerpoint/2010/main" val="5295198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266700"/>
            <a:ext cx="7829550" cy="5715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Misc. ASP Facility Sensor Equipment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5114925"/>
            <a:ext cx="3590925" cy="295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400" dirty="0"/>
              <a:t>Pressurized </a:t>
            </a:r>
          </a:p>
          <a:p>
            <a:pPr marL="0" indent="0">
              <a:buNone/>
            </a:pPr>
            <a:r>
              <a:rPr lang="en-US" altLang="en-US" sz="1400" dirty="0"/>
              <a:t>Camera Cannister</a:t>
            </a: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2996"/>
            <a:ext cx="2971800" cy="20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2062515" cy="193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539"/>
            <a:ext cx="853785" cy="85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14400" y="1060847"/>
            <a:ext cx="723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US" altLang="en-US" sz="1600" dirty="0"/>
              <a:t>Electro-Optic and Video Cameras, Precision GPS &amp; Attitude Reference Systems</a:t>
            </a:r>
            <a:endParaRPr lang="en-US" sz="1600" dirty="0"/>
          </a:p>
          <a:p>
            <a:pPr algn="ctr">
              <a:spcBef>
                <a:spcPct val="50000"/>
              </a:spcBef>
              <a:buClr>
                <a:schemeClr val="tx1"/>
              </a:buClr>
            </a:pPr>
            <a:endParaRPr lang="en-US" altLang="en-US" sz="1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68982-85EF-40E9-9546-6EF975E5B1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1" b="-2323"/>
          <a:stretch/>
        </p:blipFill>
        <p:spPr>
          <a:xfrm>
            <a:off x="4791444" y="1532357"/>
            <a:ext cx="3514356" cy="2049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EB49A-7FD3-4C80-9445-3361C098B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038600"/>
            <a:ext cx="2528365" cy="2005503"/>
          </a:xfrm>
          <a:prstGeom prst="rect">
            <a:avLst/>
          </a:prstGeom>
        </p:spPr>
      </p:pic>
      <p:sp>
        <p:nvSpPr>
          <p:cNvPr id="31" name="Rectangle 3">
            <a:extLst>
              <a:ext uri="{FF2B5EF4-FFF2-40B4-BE49-F238E27FC236}">
                <a16:creationId xmlns:a16="http://schemas.microsoft.com/office/drawing/2014/main" id="{070C5D91-6C81-4A68-A390-9DB944BB412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3505200"/>
            <a:ext cx="3590925" cy="295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en-US" sz="1600" dirty="0"/>
              <a:t>        </a:t>
            </a:r>
            <a:r>
              <a:rPr lang="en-US" altLang="en-US" sz="1400" dirty="0" err="1"/>
              <a:t>Applanix</a:t>
            </a:r>
            <a:r>
              <a:rPr lang="en-US" altLang="en-US" sz="1400" dirty="0"/>
              <a:t> POS-AV 610/510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E1757-770A-46B2-8927-1C7E96E763DC}"/>
              </a:ext>
            </a:extLst>
          </p:cNvPr>
          <p:cNvSpPr/>
          <p:nvPr/>
        </p:nvSpPr>
        <p:spPr>
          <a:xfrm>
            <a:off x="5257800" y="3505200"/>
            <a:ext cx="25779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en-US" sz="1400" dirty="0" err="1"/>
              <a:t>IceBridge</a:t>
            </a:r>
            <a:r>
              <a:rPr lang="en-US" altLang="en-US" sz="1400" dirty="0"/>
              <a:t> DMS Cameras (P-3B) 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A411B5-B3CE-4049-AB80-E5F28B3B914F}"/>
              </a:ext>
            </a:extLst>
          </p:cNvPr>
          <p:cNvSpPr/>
          <p:nvPr/>
        </p:nvSpPr>
        <p:spPr>
          <a:xfrm>
            <a:off x="7010400" y="510540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DCS Camera in Tilt-Mount</a:t>
            </a:r>
          </a:p>
          <a:p>
            <a:r>
              <a:rPr lang="en-US" altLang="en-US" sz="1400" dirty="0"/>
              <a:t> for JPL </a:t>
            </a:r>
            <a:r>
              <a:rPr lang="en-US" altLang="en-US" sz="1400" dirty="0" err="1"/>
              <a:t>AirSWOT</a:t>
            </a:r>
            <a:r>
              <a:rPr lang="en-US" altLang="en-US" sz="1400" dirty="0"/>
              <a:t> (B200) </a:t>
            </a:r>
            <a:endParaRPr lang="en-US" sz="1400" dirty="0"/>
          </a:p>
        </p:txBody>
      </p:sp>
      <p:pic>
        <p:nvPicPr>
          <p:cNvPr id="13" name="Picture 1067" descr="sm_NASA_logo">
            <a:extLst>
              <a:ext uri="{FF2B5EF4-FFF2-40B4-BE49-F238E27FC236}">
                <a16:creationId xmlns:a16="http://schemas.microsoft.com/office/drawing/2014/main" id="{0D491FA5-537C-47AE-B425-54E28E72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53385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4E10-9611-4396-87F8-E4551EB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Sensor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E886-2238-414F-AF80-ED0140AAE2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r>
              <a:rPr lang="en-US" b="1" dirty="0"/>
              <a:t>Summary of Mission Activities </a:t>
            </a:r>
          </a:p>
          <a:p>
            <a:pPr marL="0" indent="0">
              <a:buNone/>
            </a:pPr>
            <a:r>
              <a:rPr lang="en-US" b="1" dirty="0"/>
              <a:t>     Under NAMS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1E534-D3B0-4E4E-B50A-2F00909B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0EF-11E7-40AE-9399-980F7377C69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05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8D7B-990A-40C2-A911-DFAF964D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B9B8C-AD94-407D-AB6C-56ECA585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88FE-DA4A-403D-9A09-0036C5623C09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649C163-AEE5-4887-866E-E3964764F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589"/>
            <a:ext cx="51054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Operations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(Under NAMS 2016-2018)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C72A4A1-BBB8-4E34-ABDD-01064D7679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718643"/>
              </p:ext>
            </p:extLst>
          </p:nvPr>
        </p:nvGraphicFramePr>
        <p:xfrm>
          <a:off x="2667000" y="1142995"/>
          <a:ext cx="3124200" cy="4876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308">
                  <a:extLst>
                    <a:ext uri="{9D8B030D-6E8A-4147-A177-3AD203B41FA5}">
                      <a16:colId xmlns:a16="http://schemas.microsoft.com/office/drawing/2014/main" val="3664069590"/>
                    </a:ext>
                  </a:extLst>
                </a:gridCol>
                <a:gridCol w="2007892">
                  <a:extLst>
                    <a:ext uri="{9D8B030D-6E8A-4147-A177-3AD203B41FA5}">
                      <a16:colId xmlns:a16="http://schemas.microsoft.com/office/drawing/2014/main" val="3698630948"/>
                    </a:ext>
                  </a:extLst>
                </a:gridCol>
              </a:tblGrid>
              <a:tr h="38062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MASTER Missions (ER-2, DC-8)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96660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Year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FY Flights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2146084724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4170833309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3582750686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418164716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2539580107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34" marR="66234" marT="0" marB="0" anchor="b"/>
                </a:tc>
                <a:extLst>
                  <a:ext uri="{0D108BD9-81ED-4DB2-BD59-A6C34878D82A}">
                    <a16:rowId xmlns:a16="http://schemas.microsoft.com/office/drawing/2014/main" val="2798675937"/>
                  </a:ext>
                </a:extLst>
              </a:tr>
              <a:tr h="38062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EMAS Missions (ER-2)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830820"/>
                  </a:ext>
                </a:extLst>
              </a:tr>
              <a:tr h="380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FY Flights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3749413736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1606163109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3045245535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2944006681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3991454943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234" marR="66234" marT="0" marB="0" anchor="b"/>
                </a:tc>
                <a:extLst>
                  <a:ext uri="{0D108BD9-81ED-4DB2-BD59-A6C34878D82A}">
                    <a16:rowId xmlns:a16="http://schemas.microsoft.com/office/drawing/2014/main" val="2558678687"/>
                  </a:ext>
                </a:extLst>
              </a:tr>
              <a:tr h="38062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DMS Missions (DC-8, P-3B)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784710"/>
                  </a:ext>
                </a:extLst>
              </a:tr>
              <a:tr h="380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Year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FY Flights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457150060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666910912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4233817819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2503542426"/>
                  </a:ext>
                </a:extLst>
              </a:tr>
              <a:tr h="198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234" marR="66234" marT="0" marB="0" anchor="ctr"/>
                </a:tc>
                <a:extLst>
                  <a:ext uri="{0D108BD9-81ED-4DB2-BD59-A6C34878D82A}">
                    <a16:rowId xmlns:a16="http://schemas.microsoft.com/office/drawing/2014/main" val="2183478686"/>
                  </a:ext>
                </a:extLst>
              </a:tr>
            </a:tbl>
          </a:graphicData>
        </a:graphic>
      </p:graphicFrame>
      <p:pic>
        <p:nvPicPr>
          <p:cNvPr id="10" name="Picture 1067" descr="sm_NASA_logo">
            <a:extLst>
              <a:ext uri="{FF2B5EF4-FFF2-40B4-BE49-F238E27FC236}">
                <a16:creationId xmlns:a16="http://schemas.microsoft.com/office/drawing/2014/main" id="{8F78A825-D71E-4F2D-A6C7-D66690F2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51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703E-B78D-4604-AC3C-92F1590C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6DDA-B630-4C4C-9B8B-5657B59D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90600"/>
            <a:ext cx="83058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ASP Sensor Network (Campaigns supported)</a:t>
            </a:r>
          </a:p>
          <a:p>
            <a:r>
              <a:rPr lang="en-US" sz="1400" dirty="0"/>
              <a:t>HyspIRI (ER2 2016, 2017, 2018)</a:t>
            </a:r>
          </a:p>
          <a:p>
            <a:r>
              <a:rPr lang="en-US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MisTIC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 Winds ER-2 2018)</a:t>
            </a:r>
          </a:p>
          <a:p>
            <a:r>
              <a:rPr lang="en-US" sz="1400" dirty="0"/>
              <a:t>SARP (ER2 2016, 2017, 2018)</a:t>
            </a:r>
          </a:p>
          <a:p>
            <a:r>
              <a:rPr lang="en-US" sz="1400" dirty="0"/>
              <a:t>ACEPOL (ER2 2017)</a:t>
            </a:r>
          </a:p>
          <a:p>
            <a:r>
              <a:rPr lang="en-US" sz="1400" dirty="0"/>
              <a:t>GOES-R Field Campaign (ER2 2017)</a:t>
            </a:r>
          </a:p>
          <a:p>
            <a:r>
              <a:rPr lang="en-US" sz="1400" dirty="0"/>
              <a:t>ORACLES (ER2 2016)</a:t>
            </a:r>
          </a:p>
          <a:p>
            <a:r>
              <a:rPr lang="en-US" sz="1400" dirty="0"/>
              <a:t>HAP (ER2 2016, </a:t>
            </a:r>
            <a:r>
              <a:rPr lang="en-US" sz="1400" dirty="0" err="1"/>
              <a:t>AirMSPI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 err="1"/>
              <a:t>Applanix</a:t>
            </a:r>
            <a:r>
              <a:rPr lang="en-US" sz="1400" dirty="0"/>
              <a:t> Loaner Support</a:t>
            </a:r>
          </a:p>
          <a:p>
            <a:r>
              <a:rPr lang="en-US" sz="1400" dirty="0"/>
              <a:t>Operation </a:t>
            </a:r>
            <a:r>
              <a:rPr lang="en-US" sz="1400" dirty="0" err="1"/>
              <a:t>IceBridge</a:t>
            </a:r>
            <a:r>
              <a:rPr lang="en-US" sz="1400" dirty="0"/>
              <a:t> (all)</a:t>
            </a:r>
          </a:p>
          <a:p>
            <a:r>
              <a:rPr lang="en-US" sz="1400" dirty="0"/>
              <a:t>Carafe (NASDAT &amp; </a:t>
            </a:r>
            <a:r>
              <a:rPr lang="en-US" sz="1400" dirty="0" err="1"/>
              <a:t>Applanix</a:t>
            </a:r>
            <a:r>
              <a:rPr lang="en-US" sz="1400" dirty="0"/>
              <a:t>, WFF Sherpa)</a:t>
            </a:r>
          </a:p>
          <a:p>
            <a:r>
              <a:rPr lang="en-US" sz="1400" dirty="0"/>
              <a:t>OMG EV-2 GLISTIN (</a:t>
            </a:r>
            <a:r>
              <a:rPr lang="en-US" sz="1400" dirty="0" err="1"/>
              <a:t>Applanix</a:t>
            </a:r>
            <a:r>
              <a:rPr lang="en-US" sz="1400" dirty="0"/>
              <a:t>, JSC GIII)</a:t>
            </a:r>
          </a:p>
          <a:p>
            <a:r>
              <a:rPr lang="en-US" sz="1400" dirty="0" err="1"/>
              <a:t>DopplerSCATT</a:t>
            </a:r>
            <a:r>
              <a:rPr lang="en-US" sz="1400" dirty="0"/>
              <a:t> (</a:t>
            </a:r>
            <a:r>
              <a:rPr lang="en-US" sz="1400" dirty="0" err="1"/>
              <a:t>Applanix</a:t>
            </a:r>
            <a:r>
              <a:rPr lang="en-US" sz="1400" dirty="0"/>
              <a:t>, JPL)</a:t>
            </a:r>
          </a:p>
          <a:p>
            <a:r>
              <a:rPr lang="en-US" sz="1400" dirty="0"/>
              <a:t>UAVSAR (</a:t>
            </a:r>
            <a:r>
              <a:rPr lang="en-US" sz="1400" dirty="0" err="1"/>
              <a:t>Applanix</a:t>
            </a:r>
            <a:r>
              <a:rPr lang="en-US" sz="1400" dirty="0"/>
              <a:t>, G-III)</a:t>
            </a:r>
          </a:p>
          <a:p>
            <a:r>
              <a:rPr lang="en-US" sz="1400" dirty="0"/>
              <a:t>HALO (</a:t>
            </a:r>
            <a:r>
              <a:rPr lang="en-US" sz="1400" dirty="0" err="1"/>
              <a:t>Applanix</a:t>
            </a:r>
            <a:r>
              <a:rPr lang="en-US" sz="1400" dirty="0"/>
              <a:t>, Langley)</a:t>
            </a:r>
          </a:p>
          <a:p>
            <a:r>
              <a:rPr lang="en-US" sz="1400" dirty="0"/>
              <a:t>Long Island Tropospheric Ozone (</a:t>
            </a:r>
            <a:r>
              <a:rPr lang="en-US" sz="1400" dirty="0" err="1"/>
              <a:t>Applanix</a:t>
            </a:r>
            <a:r>
              <a:rPr lang="en-US" sz="1400" dirty="0"/>
              <a:t>, Langley)</a:t>
            </a:r>
          </a:p>
          <a:p>
            <a:pPr marL="0" indent="0">
              <a:buNone/>
            </a:pPr>
            <a:r>
              <a:rPr lang="en-US" sz="1400" dirty="0"/>
              <a:t>Global Hawk Campaigns</a:t>
            </a:r>
          </a:p>
          <a:p>
            <a:r>
              <a:rPr lang="en-US" sz="1400" dirty="0"/>
              <a:t>NASA: SHOUT – (WFF, 2016) &amp; HOPE-EPOCH (AFRC, 2017)</a:t>
            </a:r>
          </a:p>
          <a:p>
            <a:r>
              <a:rPr lang="en-US" sz="1400" dirty="0"/>
              <a:t>DoD: TM Demo – Hawaii (2017) 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ED286-C00D-4A87-BCF1-A707C66F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88FE-DA4A-403D-9A09-0036C5623C0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1067" descr="sm_NASA_logo">
            <a:extLst>
              <a:ext uri="{FF2B5EF4-FFF2-40B4-BE49-F238E27FC236}">
                <a16:creationId xmlns:a16="http://schemas.microsoft.com/office/drawing/2014/main" id="{B9E12F01-F2BD-4CFC-940A-CD76ACF9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6E5D7B-8E6B-4253-A8A9-472ABC4F27B8}"/>
              </a:ext>
            </a:extLst>
          </p:cNvPr>
          <p:cNvSpPr/>
          <p:nvPr/>
        </p:nvSpPr>
        <p:spPr>
          <a:xfrm>
            <a:off x="1219200" y="-152400"/>
            <a:ext cx="594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Sensor Network Operations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Applanix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Loan Support</a:t>
            </a:r>
          </a:p>
        </p:txBody>
      </p:sp>
    </p:spTree>
    <p:extLst>
      <p:ext uri="{BB962C8B-B14F-4D97-AF65-F5344CB8AC3E}">
        <p14:creationId xmlns:p14="http://schemas.microsoft.com/office/powerpoint/2010/main" val="355529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D2671C-095F-4B7B-BD5A-8D01D3BFC297}"/>
              </a:ext>
            </a:extLst>
          </p:cNvPr>
          <p:cNvSpPr/>
          <p:nvPr/>
        </p:nvSpPr>
        <p:spPr>
          <a:xfrm>
            <a:off x="609600" y="1600200"/>
            <a:ext cx="78295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New instrument network integrations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AVIRIS-NG**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HyTES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CAMAL**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PRISM**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AirHARP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**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Air-LUSI**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MSFC PV Solar Cells </a:t>
            </a:r>
          </a:p>
          <a:p>
            <a:pPr>
              <a:spcAft>
                <a:spcPts val="1000"/>
              </a:spcAft>
            </a:pP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 denotes ESTO-funded projects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BB03A-3398-4B98-97BA-BB72EFF276B1}"/>
              </a:ext>
            </a:extLst>
          </p:cNvPr>
          <p:cNvSpPr txBox="1"/>
          <p:nvPr/>
        </p:nvSpPr>
        <p:spPr>
          <a:xfrm>
            <a:off x="1314450" y="304800"/>
            <a:ext cx="682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FY2018 ER-2 Instrument Integration Support</a:t>
            </a:r>
          </a:p>
        </p:txBody>
      </p:sp>
      <p:pic>
        <p:nvPicPr>
          <p:cNvPr id="4" name="Picture 1067" descr="sm_NASA_logo">
            <a:extLst>
              <a:ext uri="{FF2B5EF4-FFF2-40B4-BE49-F238E27FC236}">
                <a16:creationId xmlns:a16="http://schemas.microsoft.com/office/drawing/2014/main" id="{5A188593-28AC-4985-BE1A-27856CD2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87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3507-146C-4589-AED3-9D60F1CC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C2E80-503A-4DF6-8C20-890C50DD1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USRA NAMS Collaborative Efforts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F2FAD-18D5-45C3-96EB-89043C08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88FE-DA4A-403D-9A09-0036C5623C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5368FE-6256-44B5-8842-4E4EDC69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52600"/>
            <a:ext cx="8229600" cy="4525963"/>
          </a:xfrm>
        </p:spPr>
        <p:txBody>
          <a:bodyPr/>
          <a:lstStyle/>
          <a:p>
            <a:r>
              <a:rPr lang="en-US" b="1" dirty="0"/>
              <a:t>Overview of the Ames Airborne Sensor Facility (ASF)</a:t>
            </a:r>
          </a:p>
          <a:p>
            <a:endParaRPr lang="en-US" b="1" dirty="0"/>
          </a:p>
          <a:p>
            <a:r>
              <a:rPr lang="en-US" b="1" dirty="0"/>
              <a:t>Earth Observation System (EOS) Support Element</a:t>
            </a:r>
          </a:p>
          <a:p>
            <a:endParaRPr lang="en-US" b="1" dirty="0"/>
          </a:p>
          <a:p>
            <a:r>
              <a:rPr lang="en-US" b="1" dirty="0"/>
              <a:t>Airborne Science Program (ASP) Support Element</a:t>
            </a:r>
          </a:p>
          <a:p>
            <a:endParaRPr lang="en-US" b="1" dirty="0"/>
          </a:p>
          <a:p>
            <a:r>
              <a:rPr lang="en-US" b="1" dirty="0"/>
              <a:t>Summary of Mission Activities Under NAMS</a:t>
            </a:r>
          </a:p>
          <a:p>
            <a:endParaRPr lang="en-US" b="1" dirty="0"/>
          </a:p>
          <a:p>
            <a:r>
              <a:rPr lang="en-US" b="1" dirty="0"/>
              <a:t>USRA / NASA Collaboration Projects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4D71F-281E-493C-98A7-506068B1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069FC-1C9A-4889-B82A-0175CE408D2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4C45F-F60A-4B84-B27F-AD7B7F166B30}"/>
              </a:ext>
            </a:extLst>
          </p:cNvPr>
          <p:cNvSpPr/>
          <p:nvPr/>
        </p:nvSpPr>
        <p:spPr>
          <a:xfrm>
            <a:off x="3505200" y="304800"/>
            <a:ext cx="1066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67463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USRA Funded Visiting Environmental Scientist Program</a:t>
            </a:r>
            <a:br>
              <a:rPr lang="en-US" dirty="0"/>
            </a:br>
            <a:r>
              <a:rPr lang="en-US" dirty="0"/>
              <a:t> (1st Hire 8/1/2018, 2</a:t>
            </a:r>
            <a:r>
              <a:rPr lang="en-US" baseline="30000" dirty="0"/>
              <a:t>nd</a:t>
            </a:r>
            <a:r>
              <a:rPr lang="en-US" dirty="0"/>
              <a:t> Hire 2/1/2019)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38E7112-1EAE-43D3-815E-177CDC43E50E}" type="slidenum">
              <a:rPr lang="en-US">
                <a:solidFill>
                  <a:prstClr val="white"/>
                </a:solidFill>
                <a:latin typeface="Franklin Gothic Demi"/>
              </a:rPr>
              <a:pPr defTabSz="685800">
                <a:defRPr/>
              </a:pPr>
              <a:t>20</a:t>
            </a:fld>
            <a:endParaRPr lang="en-US">
              <a:solidFill>
                <a:prstClr val="white"/>
              </a:solidFill>
              <a:latin typeface="Franklin Gothic Dem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764" y="2024547"/>
            <a:ext cx="3424078" cy="2585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7" y="2024547"/>
            <a:ext cx="3207389" cy="25852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0129" y="1564835"/>
            <a:ext cx="29482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Welcome Trust – Imperial College – UBC – USRA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0102" y="1470860"/>
            <a:ext cx="3993401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NIH – Mt. Sinai Icahn School of Medicine – USRA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ECHO Consortium on Perinatal Programming of Neurodevelopment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(Phase I Awarded &amp; Phase II Awarded)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i="1" dirty="0">
              <a:solidFill>
                <a:srgbClr val="002E73">
                  <a:lumMod val="60000"/>
                  <a:lumOff val="40000"/>
                </a:srgbClr>
              </a:solidFill>
              <a:latin typeface="Franklin Gothic Book"/>
              <a:cs typeface="+mn-cs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i="1" dirty="0">
              <a:solidFill>
                <a:srgbClr val="002E73">
                  <a:lumMod val="60000"/>
                  <a:lumOff val="40000"/>
                </a:srgbClr>
              </a:solidFill>
              <a:latin typeface="Franklin Gothic Book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142" y="2225882"/>
            <a:ext cx="3122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Cities – London, Vancouver, Accra, Dhaka, Beijing, Teheran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Cities Including – Atlanta, Boston, Chicago, Los Angeles, </a:t>
            </a:r>
            <a:b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York, San Francisco, Washington DC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0557" y="4609795"/>
            <a:ext cx="3207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analysis with machine learning/deep learning to characterize within-city variability with air pollution levels and sources, open sewers, waste sites, greenness, housing quality/poverty, road safety, 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74763" y="4609795"/>
            <a:ext cx="352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Correlating risk factors and mitigating factors such as the effect of diet (</a:t>
            </a:r>
            <a:r>
              <a:rPr lang="en-US" sz="900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en-US" sz="9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vitamin C, anti-inflammatory fatty acids) on exposure to air pollution and chemical toxicities.  Small part of a 5-Year $43M NIH Grant.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54" y="2024546"/>
            <a:ext cx="1470021" cy="969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254" y="3091232"/>
            <a:ext cx="1471886" cy="912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5340129" y="2710630"/>
            <a:ext cx="159691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i="1" dirty="0">
                <a:solidFill>
                  <a:srgbClr val="FF0000"/>
                </a:solidFill>
                <a:latin typeface="Franklin Gothic Book"/>
                <a:cs typeface="+mn-cs"/>
              </a:rPr>
              <a:t>USRA PI – Dr. Meytar Sorek-Hamer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1000" y="2819400"/>
            <a:ext cx="159691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i="1" dirty="0">
                <a:solidFill>
                  <a:srgbClr val="FF0000"/>
                </a:solidFill>
                <a:latin typeface="Franklin Gothic Book"/>
                <a:cs typeface="+mn-cs"/>
              </a:rPr>
              <a:t>USRA PI – Dr. Meytar Sorek-Hamer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254" y="4101162"/>
            <a:ext cx="1470021" cy="962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7381794" y="5129167"/>
            <a:ext cx="1612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… 1.5+ WYE Funding to Date </a:t>
            </a:r>
          </a:p>
        </p:txBody>
      </p:sp>
      <p:pic>
        <p:nvPicPr>
          <p:cNvPr id="1032" name="Picture 8" descr="Image result for Mt. Sinai Icahn School of Medicine logo 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89" y="5086026"/>
            <a:ext cx="1571625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niversity of british columbia logo transpar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0" y="5094430"/>
            <a:ext cx="1772917" cy="3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85694" y="1599999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NASA Funding</a:t>
            </a:r>
          </a:p>
        </p:txBody>
      </p:sp>
    </p:spTree>
    <p:extLst>
      <p:ext uri="{BB962C8B-B14F-4D97-AF65-F5344CB8AC3E}">
        <p14:creationId xmlns:p14="http://schemas.microsoft.com/office/powerpoint/2010/main" val="1363290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Joint NASA/USRA Funded IRAD for Methane Instrument Development </a:t>
            </a:r>
            <a:br>
              <a:rPr lang="en-US" dirty="0"/>
            </a:br>
            <a:r>
              <a:rPr lang="en-US" dirty="0"/>
              <a:t>and Airborne Flight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5F069FC-1C9A-4889-B82A-0175CE408D29}" type="slidenum">
              <a:rPr lang="en-US">
                <a:solidFill>
                  <a:prstClr val="white"/>
                </a:solidFill>
                <a:latin typeface="Franklin Gothic Demi"/>
              </a:rPr>
              <a:pPr defTabSz="685800">
                <a:defRPr/>
              </a:pPr>
              <a:t>21</a:t>
            </a:fld>
            <a:endParaRPr lang="en-US" dirty="0">
              <a:solidFill>
                <a:prstClr val="white"/>
              </a:solidFill>
              <a:latin typeface="Franklin Gothic Dem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520" y="4143829"/>
            <a:ext cx="349166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Initial Subcontract Fully Executed 12/11/2017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Contract Mod for NAMS Option Period Implemented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Mod for Airborne Flight Experiment – signatures imminent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3033" y="1624681"/>
            <a:ext cx="33399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Franklin Gothic Book"/>
                <a:cs typeface="+mn-cs"/>
              </a:rPr>
              <a:t>FINIS Phase I Deliverables (SRR, CDR, TRR)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3" t="14210" r="5704" b="21375"/>
          <a:stretch/>
        </p:blipFill>
        <p:spPr bwMode="auto">
          <a:xfrm>
            <a:off x="200725" y="1736677"/>
            <a:ext cx="2542475" cy="2058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79" t="3405" r="3371" b="30353"/>
          <a:stretch/>
        </p:blipFill>
        <p:spPr>
          <a:xfrm>
            <a:off x="200725" y="4139713"/>
            <a:ext cx="1049273" cy="1232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242"/>
          <a:stretch/>
        </p:blipFill>
        <p:spPr>
          <a:xfrm>
            <a:off x="4456399" y="1877864"/>
            <a:ext cx="3873220" cy="2283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841" y="2585195"/>
            <a:ext cx="4242321" cy="21242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35737" y="1682557"/>
            <a:ext cx="214268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 err="1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</a:t>
            </a:r>
            <a:r>
              <a:rPr lang="en-GB" sz="1050" dirty="0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Charles Swenson</a:t>
            </a:r>
            <a:endParaRPr lang="en-US" sz="1050" dirty="0">
              <a:solidFill>
                <a:srgbClr val="002E73">
                  <a:lumMod val="60000"/>
                  <a:lumOff val="4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 err="1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lang="en-GB" sz="1050" dirty="0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Space Engineering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Utah State University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35738" y="2334040"/>
            <a:ext cx="149492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testing capability for 4 ppm methane measurements as observed from space with a nadir view and 60 </a:t>
            </a:r>
            <a:r>
              <a:rPr lang="en-US" sz="1050" dirty="0" err="1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</a:t>
            </a:r>
            <a:r>
              <a:rPr lang="en-US" sz="1050" dirty="0">
                <a:solidFill>
                  <a:srgbClr val="002E73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solar elevation.</a:t>
            </a:r>
            <a:endParaRPr lang="en-US" sz="1050" dirty="0">
              <a:solidFill>
                <a:srgbClr val="002E73">
                  <a:lumMod val="60000"/>
                  <a:lumOff val="40000"/>
                </a:srgbClr>
              </a:solidFill>
              <a:latin typeface="Franklin Gothic Book"/>
              <a:cs typeface="+mn-cs"/>
            </a:endParaRPr>
          </a:p>
        </p:txBody>
      </p:sp>
      <p:pic>
        <p:nvPicPr>
          <p:cNvPr id="3074" name="Picture 2" descr="Image result for utah state university logo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97" y="4756182"/>
            <a:ext cx="2269215" cy="6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3FB20-0A7E-4C47-9580-2F38FE01D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63" y="988575"/>
            <a:ext cx="1280744" cy="4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Funded IRAD – Test Bed for CubeSat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5F069FC-1C9A-4889-B82A-0175CE408D29}" type="slidenum">
              <a:rPr lang="en-US">
                <a:solidFill>
                  <a:prstClr val="white"/>
                </a:solidFill>
                <a:latin typeface="Franklin Gothic Demi"/>
              </a:rPr>
              <a:pPr defTabSz="685800">
                <a:defRPr/>
              </a:pPr>
              <a:t>22</a:t>
            </a:fld>
            <a:endParaRPr lang="en-US" dirty="0">
              <a:solidFill>
                <a:prstClr val="white"/>
              </a:solidFill>
              <a:latin typeface="Franklin Gothic Dem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29290" r="-12155" b="1088"/>
          <a:stretch/>
        </p:blipFill>
        <p:spPr>
          <a:xfrm>
            <a:off x="228600" y="1219200"/>
            <a:ext cx="3721261" cy="1998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5029200"/>
            <a:ext cx="1736373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9/11/2018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Task Mod Approved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i="1" dirty="0">
              <a:solidFill>
                <a:srgbClr val="002E73">
                  <a:lumMod val="60000"/>
                  <a:lumOff val="40000"/>
                </a:srgbClr>
              </a:solidFill>
              <a:latin typeface="Franklin Gothic Book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9/28/2018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srgbClr val="002E73">
                    <a:lumMod val="60000"/>
                    <a:lumOff val="40000"/>
                  </a:srgbClr>
                </a:solidFill>
                <a:latin typeface="Franklin Gothic Book"/>
                <a:cs typeface="+mn-cs"/>
              </a:rPr>
              <a:t>Subcontract Fully Executed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8504" y="1740008"/>
            <a:ext cx="1084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Franklin Gothic Book"/>
                <a:cs typeface="+mn-cs"/>
              </a:rPr>
              <a:t>Deliverables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94" y="2061365"/>
            <a:ext cx="4639632" cy="1830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89094" y="3970588"/>
            <a:ext cx="2407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Franklin Gothic Book"/>
                <a:cs typeface="+mn-cs"/>
              </a:rPr>
              <a:t>10/23/2018 Kickoff meeting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Franklin Gothic Book"/>
                <a:cs typeface="+mn-cs"/>
              </a:rPr>
              <a:t>11/02/2018 1</a:t>
            </a:r>
            <a:r>
              <a:rPr lang="en-US" sz="1350" baseline="30000" dirty="0">
                <a:solidFill>
                  <a:prstClr val="black"/>
                </a:solidFill>
                <a:latin typeface="Franklin Gothic Book"/>
                <a:cs typeface="+mn-cs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Franklin Gothic Book"/>
                <a:cs typeface="+mn-cs"/>
              </a:rPr>
              <a:t> Weekly </a:t>
            </a:r>
            <a:r>
              <a:rPr lang="en-US" sz="1350" dirty="0" err="1">
                <a:solidFill>
                  <a:prstClr val="black"/>
                </a:solidFill>
                <a:latin typeface="Franklin Gothic Book"/>
                <a:cs typeface="+mn-cs"/>
              </a:rPr>
              <a:t>Tagup</a:t>
            </a:r>
            <a:endParaRPr lang="en-US" sz="1350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012" y="2112026"/>
            <a:ext cx="2400839" cy="3341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63013" y="1740008"/>
            <a:ext cx="1383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Franklin Gothic Book"/>
                <a:cs typeface="+mn-cs"/>
              </a:rPr>
              <a:t>Monthly Reports</a:t>
            </a:r>
          </a:p>
        </p:txBody>
      </p:sp>
      <p:pic>
        <p:nvPicPr>
          <p:cNvPr id="2050" name="Picture 2" descr="Image result for cal poly sl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94" y="4594290"/>
            <a:ext cx="2414697" cy="7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3FB20-0A7E-4C47-9580-2F38FE01D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63" y="988575"/>
            <a:ext cx="1280744" cy="462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3367D-A595-42E6-B1BC-2EAC298B6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286000" cy="2633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D5A94E-C980-4F5C-897C-D8FCC11E8F02}"/>
              </a:ext>
            </a:extLst>
          </p:cNvPr>
          <p:cNvSpPr txBox="1"/>
          <p:nvPr/>
        </p:nvSpPr>
        <p:spPr>
          <a:xfrm>
            <a:off x="2057400" y="3886200"/>
            <a:ext cx="14029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latin typeface="Franklin Gothic Book"/>
                <a:cs typeface="+mn-cs"/>
              </a:rPr>
              <a:t>CAD Model of the 6-U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latin typeface="Franklin Gothic Book"/>
                <a:cs typeface="+mn-cs"/>
              </a:rPr>
              <a:t> CubeSat carrier</a:t>
            </a:r>
          </a:p>
        </p:txBody>
      </p:sp>
    </p:spTree>
    <p:extLst>
      <p:ext uri="{BB962C8B-B14F-4D97-AF65-F5344CB8AC3E}">
        <p14:creationId xmlns:p14="http://schemas.microsoft.com/office/powerpoint/2010/main" val="429319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USRA Funded Enhancement to the  ASF Calibration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5F069FC-1C9A-4889-B82A-0175CE408D29}" type="slidenum">
              <a:rPr lang="en-US">
                <a:solidFill>
                  <a:prstClr val="white"/>
                </a:solidFill>
                <a:latin typeface="Franklin Gothic Demi"/>
              </a:rPr>
              <a:pPr defTabSz="685800">
                <a:defRPr/>
              </a:pPr>
              <a:t>23</a:t>
            </a:fld>
            <a:endParaRPr lang="en-US" dirty="0">
              <a:solidFill>
                <a:prstClr val="white"/>
              </a:solidFill>
              <a:latin typeface="Franklin Gothic Dem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3FB20-0A7E-4C47-9580-2F38FE01D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63" y="988575"/>
            <a:ext cx="1280744" cy="462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01D16-5F01-4E5D-B12E-8805448CBB62}"/>
              </a:ext>
            </a:extLst>
          </p:cNvPr>
          <p:cNvSpPr txBox="1"/>
          <p:nvPr/>
        </p:nvSpPr>
        <p:spPr>
          <a:xfrm>
            <a:off x="299125" y="1682145"/>
            <a:ext cx="85879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Franklin Gothic Book"/>
                <a:cs typeface="+mn-cs"/>
              </a:rPr>
              <a:t>A NIST-traceable calibration facility managed by USRA, is designed for airborne systems, it performs spectral and radiometric measurements for instruments both at Ames and other NASA centers.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Franklin Gothic Book"/>
                <a:cs typeface="+mn-cs"/>
              </a:rPr>
              <a:t>USRA-funded the purchase of a</a:t>
            </a:r>
            <a:r>
              <a:rPr lang="en-US" sz="1500" dirty="0">
                <a:solidFill>
                  <a:srgbClr val="FF0000"/>
                </a:solidFill>
                <a:latin typeface="Franklin Gothic Book"/>
                <a:cs typeface="+mn-cs"/>
              </a:rPr>
              <a:t> $53,000  </a:t>
            </a:r>
            <a:r>
              <a:rPr lang="en-US" sz="1500" dirty="0">
                <a:solidFill>
                  <a:prstClr val="black"/>
                </a:solidFill>
                <a:latin typeface="Franklin Gothic Book"/>
                <a:cs typeface="+mn-cs"/>
              </a:rPr>
              <a:t>fiber laser system (below, L) which, when interfaced to a large integrating sphere (below, C) will enable full-field characterizations of a new class of push-broom imaging devices (e.g. PICARD) as well as  a variety of similar systems both in NASA, and across the remote sensing community.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C06378-57A1-4F16-B48E-5135F351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3856405" cy="217145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B062B3F-9F8A-477A-B7A6-D3C3E68D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09" y="3642398"/>
            <a:ext cx="203179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2d">
            <a:extLst>
              <a:ext uri="{FF2B5EF4-FFF2-40B4-BE49-F238E27FC236}">
                <a16:creationId xmlns:a16="http://schemas.microsoft.com/office/drawing/2014/main" id="{D58F4715-A03B-434D-9DA7-68D9D660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2214" y="3841629"/>
            <a:ext cx="2374900" cy="1316037"/>
          </a:xfrm>
          <a:prstGeom prst="rect">
            <a:avLst/>
          </a:prstGeom>
          <a:solidFill>
            <a:srgbClr val="C0C0C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48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SF">
            <a:extLst>
              <a:ext uri="{FF2B5EF4-FFF2-40B4-BE49-F238E27FC236}">
                <a16:creationId xmlns:a16="http://schemas.microsoft.com/office/drawing/2014/main" id="{8CF23A17-2AC3-43A1-9B30-A7BEFADE9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-660" r="967" b="29827"/>
          <a:stretch/>
        </p:blipFill>
        <p:spPr bwMode="auto">
          <a:xfrm>
            <a:off x="896471" y="914400"/>
            <a:ext cx="649492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1219199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52662"/>
            <a:ext cx="1456076" cy="10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057400"/>
            <a:ext cx="63246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Ames Airborne Sensor Facility is supported by the </a:t>
            </a:r>
          </a:p>
          <a:p>
            <a:pPr algn="ctr"/>
            <a:r>
              <a:rPr lang="en-US" b="1" dirty="0"/>
              <a:t>NASA Earth Observing System Project Science Office at GSFC                             and the Airborne Science Program at NASA HQ</a:t>
            </a:r>
          </a:p>
          <a:p>
            <a:pPr algn="ctr"/>
            <a:r>
              <a:rPr lang="en-US" b="1" dirty="0"/>
              <a:t>and is staffed by USRA.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A5829A6-4F33-4865-B35D-058CD288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47800"/>
            <a:ext cx="1322962" cy="115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1EC80-04E4-4438-90A7-DFC87E7F23FC}"/>
              </a:ext>
            </a:extLst>
          </p:cNvPr>
          <p:cNvSpPr txBox="1"/>
          <p:nvPr/>
        </p:nvSpPr>
        <p:spPr>
          <a:xfrm>
            <a:off x="1066800" y="5486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San Francisco from a NASA U-2 at 65,000 ft</a:t>
            </a:r>
          </a:p>
        </p:txBody>
      </p:sp>
    </p:spTree>
    <p:extLst>
      <p:ext uri="{BB962C8B-B14F-4D97-AF65-F5344CB8AC3E}">
        <p14:creationId xmlns:p14="http://schemas.microsoft.com/office/powerpoint/2010/main" val="349266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62" y="1066800"/>
            <a:ext cx="1541738" cy="1146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Airborne Sensor Facility</a:t>
            </a:r>
            <a:b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NASA Ames Research Center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56388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EOS / ASP Facility Sensor Systems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Development and operation of a suite of remote sensing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systems for satellite cal/val, algorithm development, and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fundamental Earth science process studies 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1600" i="1" dirty="0"/>
              <a:t>(EMAS, MASTER, PICARD, </a:t>
            </a:r>
            <a:r>
              <a:rPr lang="en-US" altLang="en-US" sz="1600" dirty="0"/>
              <a:t>GPS/IMUs, </a:t>
            </a:r>
            <a:r>
              <a:rPr lang="en-US" altLang="en-US" sz="1600" i="1" dirty="0"/>
              <a:t>Digital Cameras)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ASP Real-time Sensor Network Development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SAT-Com based payload communication and control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systems, that increase the productivity of the core NASA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science aircraft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ASP Payload Engineering Support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Cross-center instrument integration support (EE, ME, IT)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EOS Optical Calibration Laboratory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NIST-traceable characterizations of airborne imaging devices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i="1" dirty="0"/>
              <a:t>The ASF is jointly supported by the EOS Project Science Office and the Airborne Science Program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</p:txBody>
      </p:sp>
      <p:pic>
        <p:nvPicPr>
          <p:cNvPr id="13" name="Picture 2" descr="2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4893359"/>
            <a:ext cx="1993899" cy="1104907"/>
          </a:xfrm>
          <a:prstGeom prst="rect">
            <a:avLst/>
          </a:prstGeom>
          <a:solidFill>
            <a:srgbClr val="C0C0C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7B5D4E1-B853-4B66-88C0-4B8FBFD4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0"/>
            <a:ext cx="1435100" cy="100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35ECB6C-B06C-4E2D-B978-30BB6699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347398" cy="122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10791-CD2A-4A88-AE89-9AA8039E1242}"/>
              </a:ext>
            </a:extLst>
          </p:cNvPr>
          <p:cNvSpPr txBox="1"/>
          <p:nvPr/>
        </p:nvSpPr>
        <p:spPr>
          <a:xfrm>
            <a:off x="5867400" y="1447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PICARD Imaging Spectrometer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6550B-C033-46A8-AA78-6200A2E0BA90}"/>
              </a:ext>
            </a:extLst>
          </p:cNvPr>
          <p:cNvSpPr txBox="1"/>
          <p:nvPr/>
        </p:nvSpPr>
        <p:spPr>
          <a:xfrm>
            <a:off x="5638800" y="2438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Hardware development </a:t>
            </a:r>
          </a:p>
          <a:p>
            <a:pPr algn="r"/>
            <a:r>
              <a:rPr lang="en-US" sz="1200" dirty="0"/>
              <a:t>(New EMAS Data System)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D4D40-24FB-45F7-B603-D52CF86AA524}"/>
              </a:ext>
            </a:extLst>
          </p:cNvPr>
          <p:cNvSpPr txBox="1"/>
          <p:nvPr/>
        </p:nvSpPr>
        <p:spPr>
          <a:xfrm>
            <a:off x="6019800" y="3962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Standard Payload Interfaces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263C8-C12F-4A1C-B546-D51A20AB0014}"/>
              </a:ext>
            </a:extLst>
          </p:cNvPr>
          <p:cNvSpPr txBox="1"/>
          <p:nvPr/>
        </p:nvSpPr>
        <p:spPr>
          <a:xfrm>
            <a:off x="5943600" y="54057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Spectral Calibration</a:t>
            </a:r>
          </a:p>
        </p:txBody>
      </p:sp>
      <p:pic>
        <p:nvPicPr>
          <p:cNvPr id="16" name="Picture 1067" descr="sm_NASA_logo">
            <a:extLst>
              <a:ext uri="{FF2B5EF4-FFF2-40B4-BE49-F238E27FC236}">
                <a16:creationId xmlns:a16="http://schemas.microsoft.com/office/drawing/2014/main" id="{70234668-2A15-4C2B-88F0-60D621C5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61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79637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600" b="1" dirty="0"/>
              <a:t>                                           </a:t>
            </a:r>
          </a:p>
          <a:p>
            <a:pPr eaLnBrk="1" hangingPunct="1">
              <a:buFontTx/>
              <a:buNone/>
            </a:pPr>
            <a:r>
              <a:rPr lang="en-US" altLang="en-US" sz="1600" b="1" dirty="0"/>
              <a:t>                                         </a:t>
            </a:r>
          </a:p>
          <a:p>
            <a:pPr eaLnBrk="1" hangingPunct="1">
              <a:buFontTx/>
              <a:buNone/>
            </a:pPr>
            <a:r>
              <a:rPr lang="en-US" altLang="en-US" sz="1600" b="1" dirty="0"/>
              <a:t>                                     </a:t>
            </a:r>
          </a:p>
          <a:p>
            <a:pPr eaLnBrk="1" hangingPunct="1">
              <a:buFontTx/>
              <a:buNone/>
            </a:pPr>
            <a:r>
              <a:rPr lang="en-US" altLang="en-US" sz="1600" b="1" dirty="0"/>
              <a:t>                                           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184525" y="1793557"/>
            <a:ext cx="2682875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u="sng" dirty="0"/>
              <a:t>Task Manager</a:t>
            </a:r>
            <a:r>
              <a:rPr lang="en-US" altLang="en-US" sz="1400" b="0" dirty="0"/>
              <a:t>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Admin Asst.</a:t>
            </a:r>
            <a:endParaRPr lang="en-US" altLang="en-US" sz="1200" dirty="0"/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905000" y="152400"/>
            <a:ext cx="58674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Airborne Sensor Facility USRA/NAMS Staff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 NASA Ames &amp; Armstrong Research Centers</a:t>
            </a:r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609600" y="2514600"/>
            <a:ext cx="4191000" cy="333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u="sng" dirty="0"/>
              <a:t> Sensor Engineering (6)</a:t>
            </a:r>
            <a:endParaRPr lang="en-US" altLang="en-US" sz="1200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EMAS, MASTER, PICARD instrument support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Sr. Sensor Engineers (2)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Optical Engineer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Jr. Elect. Engineer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Sensor Technicians (2)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200" u="sng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u="sng" dirty="0"/>
              <a:t>ASF at AFRC/Palmdale-703  (6)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Airborne Sensor Network Operations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and Instrument Support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Avionics Engineer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Sensor Network Engineer </a:t>
            </a:r>
            <a:r>
              <a:rPr lang="en-US" altLang="en-US" sz="1200" i="1" dirty="0"/>
              <a:t>(GHOC CSA)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Data Analyst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Sensor Technicians (2)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None/>
            </a:pPr>
            <a:r>
              <a:rPr lang="en-US" altLang="en-US" sz="1200" dirty="0"/>
              <a:t>Telemetry Systems Engineer (</a:t>
            </a:r>
            <a:r>
              <a:rPr lang="en-US" altLang="en-US" sz="1200" i="1" dirty="0"/>
              <a:t>Global Hawk reimbursable</a:t>
            </a:r>
            <a:r>
              <a:rPr lang="en-US" altLang="en-US" sz="1200" dirty="0"/>
              <a:t>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200" dirty="0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5257800" y="2514600"/>
            <a:ext cx="37338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u="sng" dirty="0"/>
              <a:t>Data &amp; Mission Operations (6)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L1-1B data production, field operations, software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development &amp; IT support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Sr. Data Analysts (2)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Data Analysts (2)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Software Engineer (Zheng)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Network Admin./CSA (Windham)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2061" name="Text Box 16"/>
          <p:cNvSpPr txBox="1">
            <a:spLocks noChangeArrowheads="1"/>
          </p:cNvSpPr>
          <p:nvPr/>
        </p:nvSpPr>
        <p:spPr bwMode="auto">
          <a:xfrm>
            <a:off x="4953000" y="4495800"/>
            <a:ext cx="4191000" cy="1073820"/>
          </a:xfrm>
          <a:prstGeom prst="rect">
            <a:avLst/>
          </a:prstGeom>
          <a:noFill/>
          <a:ln w="19050" cap="rnd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200" dirty="0"/>
              <a:t> </a:t>
            </a:r>
            <a:r>
              <a:rPr lang="en-US" altLang="en-US" sz="1200" u="sng" dirty="0"/>
              <a:t>Key  Interfaces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  <a:defRPr/>
            </a:pPr>
            <a:endParaRPr lang="en-US" altLang="en-US" sz="900" dirty="0"/>
          </a:p>
          <a:p>
            <a:pPr marL="171450" indent="-171450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1200" dirty="0"/>
              <a:t>NASA ARC Task Requestor:  Matt </a:t>
            </a:r>
            <a:r>
              <a:rPr lang="en-US" altLang="en-US" sz="1200" dirty="0" err="1"/>
              <a:t>Fladeland</a:t>
            </a:r>
            <a:r>
              <a:rPr lang="en-US" altLang="en-US" sz="1200" dirty="0"/>
              <a:t> (Code SG)</a:t>
            </a:r>
          </a:p>
          <a:p>
            <a:pPr marL="171450" indent="-171450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1200" dirty="0"/>
              <a:t>EOS Senior Project Scientist: Steve </a:t>
            </a:r>
            <a:r>
              <a:rPr lang="en-US" altLang="en-US" sz="1200" dirty="0" err="1"/>
              <a:t>Platnick</a:t>
            </a:r>
            <a:endParaRPr lang="en-US" altLang="en-US" sz="1200" dirty="0"/>
          </a:p>
          <a:p>
            <a:pPr marL="171450" indent="-171450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1200" dirty="0"/>
              <a:t>Airborne Science Program Manager: Bruce Tagg</a:t>
            </a:r>
          </a:p>
          <a:p>
            <a:pPr marL="171450" indent="-171450"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en-US" altLang="en-US" sz="1200" dirty="0"/>
          </a:p>
        </p:txBody>
      </p:sp>
      <p:sp>
        <p:nvSpPr>
          <p:cNvPr id="2070" name="Text Box 26"/>
          <p:cNvSpPr txBox="1">
            <a:spLocks noChangeArrowheads="1"/>
          </p:cNvSpPr>
          <p:nvPr/>
        </p:nvSpPr>
        <p:spPr bwMode="auto">
          <a:xfrm>
            <a:off x="5715000" y="5638800"/>
            <a:ext cx="2268746" cy="30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900" dirty="0"/>
              <a:t>Contract </a:t>
            </a:r>
            <a:r>
              <a:rPr lang="en-US" sz="900" dirty="0"/>
              <a:t>NNA16BD14C</a:t>
            </a:r>
            <a:r>
              <a:rPr lang="en-US" altLang="en-US" sz="900" dirty="0"/>
              <a:t>NAMS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900" dirty="0"/>
              <a:t> Tasks CLIN3D and 115 (Earth Science)</a:t>
            </a:r>
          </a:p>
        </p:txBody>
      </p:sp>
      <p:sp>
        <p:nvSpPr>
          <p:cNvPr id="2071" name="TextBox 1"/>
          <p:cNvSpPr txBox="1">
            <a:spLocks noChangeArrowheads="1"/>
          </p:cNvSpPr>
          <p:nvPr/>
        </p:nvSpPr>
        <p:spPr bwMode="auto">
          <a:xfrm>
            <a:off x="1676400" y="1138535"/>
            <a:ext cx="573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20 USRA WYE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/>
              <a:t>(Co-funded by EOS-Project Science Office and the Airborne Science Program)</a:t>
            </a:r>
          </a:p>
        </p:txBody>
      </p:sp>
    </p:spTree>
    <p:extLst>
      <p:ext uri="{BB962C8B-B14F-4D97-AF65-F5344CB8AC3E}">
        <p14:creationId xmlns:p14="http://schemas.microsoft.com/office/powerpoint/2010/main" val="12416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4E10-9611-4396-87F8-E4551EB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Sensor Facility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E886-2238-414F-AF80-ED0140AAE25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/>
              <a:t>Earth Observing System</a:t>
            </a:r>
          </a:p>
          <a:p>
            <a:pPr marL="0" indent="0">
              <a:buNone/>
            </a:pPr>
            <a:r>
              <a:rPr lang="en-US" b="1" dirty="0"/>
              <a:t>      Support Element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1E534-D3B0-4E4E-B50A-2F00909B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0EF-11E7-40AE-9399-980F7377C69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33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20000" cy="7159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Enhanced MODIS Airborne Simulator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PICARD Imaging Spectrometer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143000"/>
            <a:ext cx="7772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EOS/ESD facility instruments intended to:</a:t>
            </a:r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Simulate existing satellite imager products (MODIS/VIIRS)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Validate radiances and geophysical retrievals  </a:t>
            </a:r>
          </a:p>
          <a:p>
            <a:r>
              <a:rPr lang="en-US" sz="1600" dirty="0"/>
              <a:t>        (emphasis on cloud and aerosol science)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Prototype future imager requirements and algorithms (e.g., PACE, ACE)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Contribute to multi-disciplinary NASA field studies 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r>
              <a:rPr lang="en-US" sz="1600" u="sng" dirty="0"/>
              <a:t>EMAS: </a:t>
            </a:r>
            <a:r>
              <a:rPr lang="en-US" sz="1600" dirty="0"/>
              <a:t> The </a:t>
            </a:r>
            <a:r>
              <a:rPr lang="en-US" sz="1600" i="1" dirty="0"/>
              <a:t>Enhanced MODIS Airborne Simulator</a:t>
            </a:r>
            <a:r>
              <a:rPr lang="en-US" sz="1600" dirty="0"/>
              <a:t> - an imager with high spatial resolution and broad spectral coverage (12 bands 6.7 – 13.9</a:t>
            </a:r>
            <a:r>
              <a:rPr lang="en-US" sz="1600" dirty="0">
                <a:latin typeface="Symbol" pitchFamily="18" charset="2"/>
              </a:rPr>
              <a:t>m</a:t>
            </a:r>
            <a:r>
              <a:rPr lang="en-US" sz="1600" dirty="0"/>
              <a:t>m, 3.7</a:t>
            </a:r>
            <a:r>
              <a:rPr lang="en-US" sz="1600" dirty="0">
                <a:latin typeface="Symbol" pitchFamily="18" charset="2"/>
              </a:rPr>
              <a:t>m</a:t>
            </a:r>
            <a:r>
              <a:rPr lang="en-US" sz="1600" dirty="0"/>
              <a:t>m, and 25 bands 448-2400nm)</a:t>
            </a:r>
          </a:p>
          <a:p>
            <a:endParaRPr lang="en-US" sz="1600" dirty="0"/>
          </a:p>
          <a:p>
            <a:r>
              <a:rPr lang="en-US" sz="1600" u="sng" dirty="0"/>
              <a:t>PICARD:</a:t>
            </a:r>
            <a:r>
              <a:rPr lang="en-US" sz="1600" dirty="0"/>
              <a:t>  The </a:t>
            </a:r>
            <a:r>
              <a:rPr lang="en-US" sz="1600" i="1" dirty="0"/>
              <a:t>Push-broom Imager for Cloud and Aerosol Research and Development</a:t>
            </a:r>
          </a:p>
          <a:p>
            <a:r>
              <a:rPr lang="en-US" sz="1600" dirty="0"/>
              <a:t> A wide-FOV VNIR/SWIR imaging spectrometer (205 bands 400 – 2450nm)</a:t>
            </a:r>
          </a:p>
          <a:p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5AA6"/>
              </a:clrFrom>
              <a:clrTo>
                <a:srgbClr val="295A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2086196" cy="72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81000" y="54864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EMAS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54864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PICARD HSI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1866900" cy="1388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7983C-784A-4CFC-B2D7-13014383C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2" b="-3964"/>
          <a:stretch/>
        </p:blipFill>
        <p:spPr>
          <a:xfrm>
            <a:off x="1066800" y="4648200"/>
            <a:ext cx="1633040" cy="14723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461349-306C-4C79-A97B-6A7A8264CB92}"/>
              </a:ext>
            </a:extLst>
          </p:cNvPr>
          <p:cNvSpPr txBox="1"/>
          <p:nvPr/>
        </p:nvSpPr>
        <p:spPr>
          <a:xfrm>
            <a:off x="3048000" y="57912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ER-2 Aircraft</a:t>
            </a:r>
          </a:p>
        </p:txBody>
      </p:sp>
      <p:pic>
        <p:nvPicPr>
          <p:cNvPr id="14" name="Picture 1067" descr="sm_NASA_logo">
            <a:extLst>
              <a:ext uri="{FF2B5EF4-FFF2-40B4-BE49-F238E27FC236}">
                <a16:creationId xmlns:a16="http://schemas.microsoft.com/office/drawing/2014/main" id="{9224EC10-B472-46A2-8E6B-C2B51504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573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98B7-97C1-4FAC-9DE5-2B19956D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055D-A4E4-464B-8370-2B046D50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87093-DF69-460E-A8A4-4E995879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88FE-DA4A-403D-9A09-0036C5623C0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5093A-1506-45B4-BDDC-FD9FAC44D1C4}"/>
              </a:ext>
            </a:extLst>
          </p:cNvPr>
          <p:cNvSpPr txBox="1"/>
          <p:nvPr/>
        </p:nvSpPr>
        <p:spPr>
          <a:xfrm>
            <a:off x="1600200" y="316468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EMAS Cloud Data Products</a:t>
            </a:r>
            <a:endParaRPr lang="en-US" b="1" dirty="0"/>
          </a:p>
        </p:txBody>
      </p:sp>
      <p:pic>
        <p:nvPicPr>
          <p:cNvPr id="2050" name="Picture 2" descr="Image of selected bands from flight line 09">
            <a:extLst>
              <a:ext uri="{FF2B5EF4-FFF2-40B4-BE49-F238E27FC236}">
                <a16:creationId xmlns:a16="http://schemas.microsoft.com/office/drawing/2014/main" id="{5B588C1E-85F4-4F82-8C7A-8BC8B9EC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563735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873A02-7EFC-4081-9999-D1D80356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8229600" cy="3279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62CDD-C7B6-4176-9507-F966FD2C8066}"/>
              </a:ext>
            </a:extLst>
          </p:cNvPr>
          <p:cNvSpPr txBox="1"/>
          <p:nvPr/>
        </p:nvSpPr>
        <p:spPr>
          <a:xfrm>
            <a:off x="4953000" y="1828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L-2 Cloud Products –SEAC4RS</a:t>
            </a:r>
          </a:p>
          <a:p>
            <a:pPr algn="ctr"/>
            <a:r>
              <a:rPr lang="en-US" sz="1200" dirty="0"/>
              <a:t>(GSFC MODIS </a:t>
            </a:r>
          </a:p>
          <a:p>
            <a:pPr algn="ctr"/>
            <a:r>
              <a:rPr lang="en-US" sz="1200" dirty="0"/>
              <a:t>Atmospheres Team)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84673-62B6-4314-9AAA-B3254939A840}"/>
              </a:ext>
            </a:extLst>
          </p:cNvPr>
          <p:cNvSpPr txBox="1"/>
          <p:nvPr/>
        </p:nvSpPr>
        <p:spPr>
          <a:xfrm>
            <a:off x="76200" y="12192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L-1 Quick-Look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197048-CDCA-46F8-96A2-48FC06BBC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6800"/>
            <a:ext cx="2143517" cy="2135241"/>
          </a:xfrm>
          <a:prstGeom prst="rect">
            <a:avLst/>
          </a:prstGeom>
        </p:spPr>
      </p:pic>
      <p:pic>
        <p:nvPicPr>
          <p:cNvPr id="14" name="Picture 1067" descr="sm_NASA_logo">
            <a:extLst>
              <a:ext uri="{FF2B5EF4-FFF2-40B4-BE49-F238E27FC236}">
                <a16:creationId xmlns:a16="http://schemas.microsoft.com/office/drawing/2014/main" id="{B3D3560F-7783-4B31-AB7F-A18A111C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34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219200"/>
            <a:ext cx="838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An airborne imager with high spatial resolution and broad multi-spectral (VNIR, SWIR MWIR, LWIR) coverage, used to: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Simulate ASTER, MODIS, and HyspIRI satellite imager products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Validate radiances and </a:t>
            </a:r>
            <a:r>
              <a:rPr lang="en-US" dirty="0"/>
              <a:t>land-surface </a:t>
            </a:r>
            <a:r>
              <a:rPr lang="en-US" dirty="0">
                <a:latin typeface="+mn-lt"/>
              </a:rPr>
              <a:t>geophysical retrievals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Prototype future imager requirements and algorithms (e.g., HyspIRI/SBG)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Support multi-disciplinary Earth Science process studies 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Includes 50 spectral bands between 430nm and 13.1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+mn-lt"/>
              </a:rPr>
              <a:t>m, with 14 MWIR bands between 3.2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dirty="0">
                <a:latin typeface="+mn-lt"/>
              </a:rPr>
              <a:t> and 5.3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m, and a dual-gain 4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band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Variable spatial resolutions from 3 – 50 meters, flying on ER-2, DC-8, P-3B, others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228600" y="55626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MASTER on DC-8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MODIS/ASTER  Airborne Simulator (MASTER)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21489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5334000"/>
            <a:ext cx="1809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SO2 Retrievals</a:t>
            </a:r>
          </a:p>
          <a:p>
            <a:pPr algn="r"/>
            <a:r>
              <a:rPr lang="en-US" sz="1400" dirty="0"/>
              <a:t>Kilauea, HI</a:t>
            </a:r>
          </a:p>
          <a:p>
            <a:pPr algn="r"/>
            <a:r>
              <a:rPr lang="en-US" sz="1400" dirty="0"/>
              <a:t>(JPL)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222B09-AB1E-48FE-B103-83F59A6F2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419600"/>
            <a:ext cx="2538418" cy="1583063"/>
          </a:xfrm>
          <a:prstGeom prst="rect">
            <a:avLst/>
          </a:prstGeom>
        </p:spPr>
      </p:pic>
      <p:pic>
        <p:nvPicPr>
          <p:cNvPr id="16" name="Picture 1067" descr="sm_NASA_logo">
            <a:extLst>
              <a:ext uri="{FF2B5EF4-FFF2-40B4-BE49-F238E27FC236}">
                <a16:creationId xmlns:a16="http://schemas.microsoft.com/office/drawing/2014/main" id="{987F3D2A-4751-41AF-BA25-782A653B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5371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2BB8-010A-4FB8-994C-E3A3AE2F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CBF899-8725-439A-9457-8DD3A15E00D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D1D4B-2ACA-4329-B90E-29EEFB476B82}"/>
              </a:ext>
            </a:extLst>
          </p:cNvPr>
          <p:cNvSpPr txBox="1"/>
          <p:nvPr/>
        </p:nvSpPr>
        <p:spPr>
          <a:xfrm>
            <a:off x="1981200" y="5486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Donnells</a:t>
            </a:r>
            <a:r>
              <a:rPr lang="en-US" dirty="0"/>
              <a:t> Fire 8/9/2018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17011-6FD4-467F-BB39-D522342CF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394580" cy="43897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B6536-F98E-424E-BBA2-629BC6B4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81200"/>
            <a:ext cx="5791200" cy="3499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2D544B-C0DC-4A05-9674-B0C38153137D}"/>
              </a:ext>
            </a:extLst>
          </p:cNvPr>
          <p:cNvSpPr/>
          <p:nvPr/>
        </p:nvSpPr>
        <p:spPr>
          <a:xfrm>
            <a:off x="4265430" y="914400"/>
            <a:ext cx="18473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6A277-1458-4EAA-B285-CB41ADF2386E}"/>
              </a:ext>
            </a:extLst>
          </p:cNvPr>
          <p:cNvSpPr txBox="1"/>
          <p:nvPr/>
        </p:nvSpPr>
        <p:spPr>
          <a:xfrm>
            <a:off x="152400" y="2133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R-G-B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3AF9A-5898-493F-BBE4-B0A4E06FAEA5}"/>
              </a:ext>
            </a:extLst>
          </p:cNvPr>
          <p:cNvSpPr txBox="1"/>
          <p:nvPr/>
        </p:nvSpPr>
        <p:spPr>
          <a:xfrm>
            <a:off x="25908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MW/LWIR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9405D-1AD6-4E74-96CA-F7F57D88DC4A}"/>
              </a:ext>
            </a:extLst>
          </p:cNvPr>
          <p:cNvSpPr txBox="1"/>
          <p:nvPr/>
        </p:nvSpPr>
        <p:spPr>
          <a:xfrm>
            <a:off x="152400" y="5029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8B851-E9AF-4603-AEFF-C54E5FD13BFA}"/>
              </a:ext>
            </a:extLst>
          </p:cNvPr>
          <p:cNvSpPr/>
          <p:nvPr/>
        </p:nvSpPr>
        <p:spPr>
          <a:xfrm>
            <a:off x="6553200" y="1447800"/>
            <a:ext cx="1768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ER-2 Flight Plan</a:t>
            </a:r>
          </a:p>
          <a:p>
            <a:pPr algn="ctr"/>
            <a:r>
              <a:rPr lang="en-US" sz="1400" dirty="0"/>
              <a:t>(“Bay Area Box”)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7275-ACBF-4B3A-8591-D1C2A97F9305}"/>
              </a:ext>
            </a:extLst>
          </p:cNvPr>
          <p:cNvSpPr txBox="1"/>
          <p:nvPr/>
        </p:nvSpPr>
        <p:spPr>
          <a:xfrm>
            <a:off x="1371600" y="1524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HyspIRI Precursor Data Sets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14" name="Picture 1067" descr="sm_NASA_logo">
            <a:extLst>
              <a:ext uri="{FF2B5EF4-FFF2-40B4-BE49-F238E27FC236}">
                <a16:creationId xmlns:a16="http://schemas.microsoft.com/office/drawing/2014/main" id="{DB641759-C90B-43C7-AC0A-A75F3E60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"/>
            <a:ext cx="836105" cy="7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901796"/>
      </p:ext>
    </p:extLst>
  </p:cSld>
  <p:clrMapOvr>
    <a:masterClrMapping/>
  </p:clrMapOvr>
</p:sld>
</file>

<file path=ppt/theme/theme1.xml><?xml version="1.0" encoding="utf-8"?>
<a:theme xmlns:a="http://schemas.openxmlformats.org/drawingml/2006/main" name="USRA_briefing template_2">
  <a:themeElements>
    <a:clrScheme name="USRA colors">
      <a:dk1>
        <a:sysClr val="windowText" lastClr="000000"/>
      </a:dk1>
      <a:lt1>
        <a:sysClr val="window" lastClr="FFFFFF"/>
      </a:lt1>
      <a:dk2>
        <a:srgbClr val="002E73"/>
      </a:dk2>
      <a:lt2>
        <a:srgbClr val="77DFE3"/>
      </a:lt2>
      <a:accent1>
        <a:srgbClr val="8D9DAD"/>
      </a:accent1>
      <a:accent2>
        <a:srgbClr val="EDE581"/>
      </a:accent2>
      <a:accent3>
        <a:srgbClr val="FFC652"/>
      </a:accent3>
      <a:accent4>
        <a:srgbClr val="77DFE3"/>
      </a:accent4>
      <a:accent5>
        <a:srgbClr val="002E73"/>
      </a:accent5>
      <a:accent6>
        <a:srgbClr val="8D9DAD"/>
      </a:accent6>
      <a:hlink>
        <a:srgbClr val="0000FF"/>
      </a:hlink>
      <a:folHlink>
        <a:srgbClr val="800080"/>
      </a:folHlink>
    </a:clrScheme>
    <a:fontScheme name="USRA fonts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SRA_briefing template_2">
  <a:themeElements>
    <a:clrScheme name="USRA colors">
      <a:dk1>
        <a:sysClr val="windowText" lastClr="000000"/>
      </a:dk1>
      <a:lt1>
        <a:sysClr val="window" lastClr="FFFFFF"/>
      </a:lt1>
      <a:dk2>
        <a:srgbClr val="002E73"/>
      </a:dk2>
      <a:lt2>
        <a:srgbClr val="77DFE3"/>
      </a:lt2>
      <a:accent1>
        <a:srgbClr val="8D9DAD"/>
      </a:accent1>
      <a:accent2>
        <a:srgbClr val="EDE581"/>
      </a:accent2>
      <a:accent3>
        <a:srgbClr val="FFC652"/>
      </a:accent3>
      <a:accent4>
        <a:srgbClr val="77DFE3"/>
      </a:accent4>
      <a:accent5>
        <a:srgbClr val="002E73"/>
      </a:accent5>
      <a:accent6>
        <a:srgbClr val="8D9DAD"/>
      </a:accent6>
      <a:hlink>
        <a:srgbClr val="0000FF"/>
      </a:hlink>
      <a:folHlink>
        <a:srgbClr val="800080"/>
      </a:folHlink>
    </a:clrScheme>
    <a:fontScheme name="USRA fonts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11781</TotalTime>
  <Words>1502</Words>
  <Application>Microsoft Office PowerPoint</Application>
  <PresentationFormat>On-screen Show (4:3)</PresentationFormat>
  <Paragraphs>342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 Unicode MS</vt:lpstr>
      <vt:lpstr>Arial</vt:lpstr>
      <vt:lpstr>Calibri</vt:lpstr>
      <vt:lpstr>Franklin Gothic Book</vt:lpstr>
      <vt:lpstr>Franklin Gothic Demi</vt:lpstr>
      <vt:lpstr>Symbol</vt:lpstr>
      <vt:lpstr>Times New Roman</vt:lpstr>
      <vt:lpstr>Wingdings</vt:lpstr>
      <vt:lpstr>USRA_briefing template_2</vt:lpstr>
      <vt:lpstr>1_USRA_briefing template_2</vt:lpstr>
      <vt:lpstr>PowerPoint Presentation</vt:lpstr>
      <vt:lpstr>PowerPoint Presentation</vt:lpstr>
      <vt:lpstr>The Airborne Sensor Facility at NASA Ames Research Center</vt:lpstr>
      <vt:lpstr>PowerPoint Presentation</vt:lpstr>
      <vt:lpstr>Airborne Sensor Facility</vt:lpstr>
      <vt:lpstr>The Enhanced MODIS Airborne Simulator and the PICARD Imaging Spectrometer</vt:lpstr>
      <vt:lpstr>PowerPoint Presentation</vt:lpstr>
      <vt:lpstr>MODIS/ASTER  Airborne Simulator (MASTER)</vt:lpstr>
      <vt:lpstr>PowerPoint Presentation</vt:lpstr>
      <vt:lpstr>ASF Sensor Calibration Lab A NIST-Traceable Calibration Facility for Airborne Sensors </vt:lpstr>
      <vt:lpstr>Airborne Sensor Facility</vt:lpstr>
      <vt:lpstr>PowerPoint Presentation</vt:lpstr>
      <vt:lpstr>PowerPoint Presentation</vt:lpstr>
      <vt:lpstr>Misc. ASP Facility Sensor Equipment</vt:lpstr>
      <vt:lpstr>Airborne Sensor Facility</vt:lpstr>
      <vt:lpstr>PowerPoint Presentation</vt:lpstr>
      <vt:lpstr>PowerPoint Presentation</vt:lpstr>
      <vt:lpstr>PowerPoint Presentation</vt:lpstr>
      <vt:lpstr>PowerPoint Presentation</vt:lpstr>
      <vt:lpstr>USRA Funded Visiting Environmental Scientist Program  (1st Hire 8/1/2018, 2nd Hire 2/1/2019)</vt:lpstr>
      <vt:lpstr>Joint NASA/USRA Funded IRAD for Methane Instrument Development  and Airborne Flight Testing</vt:lpstr>
      <vt:lpstr>NASA Funded IRAD – Test Bed for CubeSat Instruments</vt:lpstr>
      <vt:lpstr>USRA Funded Enhancement to the  ASF Calibration Laboratory</vt:lpstr>
      <vt:lpstr>PowerPoint Presentation</vt:lpstr>
    </vt:vector>
  </TitlesOfParts>
  <Company>usra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USRA</dc:title>
  <dc:creator>Carver, Erin</dc:creator>
  <cp:lastModifiedBy>Myers, Jeffrey S. (ARC-SG)[UNIVERSITIES SPACE RESEARCH ASSN]</cp:lastModifiedBy>
  <cp:revision>208</cp:revision>
  <cp:lastPrinted>2017-11-07T01:06:26Z</cp:lastPrinted>
  <dcterms:created xsi:type="dcterms:W3CDTF">2014-03-11T17:40:14Z</dcterms:created>
  <dcterms:modified xsi:type="dcterms:W3CDTF">2019-03-29T14:52:00Z</dcterms:modified>
</cp:coreProperties>
</file>