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30" autoAdjust="0"/>
    <p:restoredTop sz="94660"/>
  </p:normalViewPr>
  <p:slideViewPr>
    <p:cSldViewPr snapToGrid="0">
      <p:cViewPr varScale="1">
        <p:scale>
          <a:sx n="81" d="100"/>
          <a:sy n="81" d="100"/>
        </p:scale>
        <p:origin x="624"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5" Type="http://schemas.openxmlformats.org/officeDocument/2006/relationships/slide" Target="slides/slide4.xml"/><Relationship Id="rId1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882ECE-8B6D-44B8-A4CA-649FA1E81DF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D583CB4-DF83-4D19-81AB-048E985B546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D594A03-10B2-4B63-9436-568C020719C1}"/>
              </a:ext>
            </a:extLst>
          </p:cNvPr>
          <p:cNvSpPr>
            <a:spLocks noGrp="1"/>
          </p:cNvSpPr>
          <p:nvPr>
            <p:ph type="dt" sz="half" idx="10"/>
          </p:nvPr>
        </p:nvSpPr>
        <p:spPr/>
        <p:txBody>
          <a:bodyPr/>
          <a:lstStyle/>
          <a:p>
            <a:fld id="{48587AFA-451B-4ACD-8247-AE904A316C93}" type="datetimeFigureOut">
              <a:rPr lang="en-US" smtClean="0"/>
              <a:t>9/4/2023</a:t>
            </a:fld>
            <a:endParaRPr lang="en-US"/>
          </a:p>
        </p:txBody>
      </p:sp>
      <p:sp>
        <p:nvSpPr>
          <p:cNvPr id="5" name="Footer Placeholder 4">
            <a:extLst>
              <a:ext uri="{FF2B5EF4-FFF2-40B4-BE49-F238E27FC236}">
                <a16:creationId xmlns:a16="http://schemas.microsoft.com/office/drawing/2014/main" id="{FE4999D4-5EFA-425B-9FB2-D95250D64C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2135E5F-2F20-42B5-9419-2F623F5EE5FC}"/>
              </a:ext>
            </a:extLst>
          </p:cNvPr>
          <p:cNvSpPr>
            <a:spLocks noGrp="1"/>
          </p:cNvSpPr>
          <p:nvPr>
            <p:ph type="sldNum" sz="quarter" idx="12"/>
          </p:nvPr>
        </p:nvSpPr>
        <p:spPr/>
        <p:txBody>
          <a:bodyPr/>
          <a:lstStyle/>
          <a:p>
            <a:fld id="{26408A1C-76A3-4F35-A090-17A77A8F1909}" type="slidenum">
              <a:rPr lang="en-US" smtClean="0"/>
              <a:t>‹#›</a:t>
            </a:fld>
            <a:endParaRPr lang="en-US"/>
          </a:p>
        </p:txBody>
      </p:sp>
    </p:spTree>
    <p:extLst>
      <p:ext uri="{BB962C8B-B14F-4D97-AF65-F5344CB8AC3E}">
        <p14:creationId xmlns:p14="http://schemas.microsoft.com/office/powerpoint/2010/main" val="22454321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793DC1-8041-4E88-B736-F93F16BA88C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3145AC5-0328-4095-AF03-4E434421169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B77DB0-F293-4FE5-9180-EE8868508260}"/>
              </a:ext>
            </a:extLst>
          </p:cNvPr>
          <p:cNvSpPr>
            <a:spLocks noGrp="1"/>
          </p:cNvSpPr>
          <p:nvPr>
            <p:ph type="dt" sz="half" idx="10"/>
          </p:nvPr>
        </p:nvSpPr>
        <p:spPr/>
        <p:txBody>
          <a:bodyPr/>
          <a:lstStyle/>
          <a:p>
            <a:fld id="{48587AFA-451B-4ACD-8247-AE904A316C93}" type="datetimeFigureOut">
              <a:rPr lang="en-US" smtClean="0"/>
              <a:t>9/4/2023</a:t>
            </a:fld>
            <a:endParaRPr lang="en-US"/>
          </a:p>
        </p:txBody>
      </p:sp>
      <p:sp>
        <p:nvSpPr>
          <p:cNvPr id="5" name="Footer Placeholder 4">
            <a:extLst>
              <a:ext uri="{FF2B5EF4-FFF2-40B4-BE49-F238E27FC236}">
                <a16:creationId xmlns:a16="http://schemas.microsoft.com/office/drawing/2014/main" id="{12827E69-6BE9-4081-992D-5296E85BEA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523CA8F-BC84-4FBB-9872-E4B253E40DE3}"/>
              </a:ext>
            </a:extLst>
          </p:cNvPr>
          <p:cNvSpPr>
            <a:spLocks noGrp="1"/>
          </p:cNvSpPr>
          <p:nvPr>
            <p:ph type="sldNum" sz="quarter" idx="12"/>
          </p:nvPr>
        </p:nvSpPr>
        <p:spPr/>
        <p:txBody>
          <a:bodyPr/>
          <a:lstStyle/>
          <a:p>
            <a:fld id="{26408A1C-76A3-4F35-A090-17A77A8F1909}" type="slidenum">
              <a:rPr lang="en-US" smtClean="0"/>
              <a:t>‹#›</a:t>
            </a:fld>
            <a:endParaRPr lang="en-US"/>
          </a:p>
        </p:txBody>
      </p:sp>
    </p:spTree>
    <p:extLst>
      <p:ext uri="{BB962C8B-B14F-4D97-AF65-F5344CB8AC3E}">
        <p14:creationId xmlns:p14="http://schemas.microsoft.com/office/powerpoint/2010/main" val="37378231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5B8523C-A6F4-454E-BA38-FEF5D75F658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9894884-C7C9-43AC-B81D-5B7A5FECA68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E35677-C5FD-4EF1-8E5B-34C78AC4A3EF}"/>
              </a:ext>
            </a:extLst>
          </p:cNvPr>
          <p:cNvSpPr>
            <a:spLocks noGrp="1"/>
          </p:cNvSpPr>
          <p:nvPr>
            <p:ph type="dt" sz="half" idx="10"/>
          </p:nvPr>
        </p:nvSpPr>
        <p:spPr/>
        <p:txBody>
          <a:bodyPr/>
          <a:lstStyle/>
          <a:p>
            <a:fld id="{48587AFA-451B-4ACD-8247-AE904A316C93}" type="datetimeFigureOut">
              <a:rPr lang="en-US" smtClean="0"/>
              <a:t>9/4/2023</a:t>
            </a:fld>
            <a:endParaRPr lang="en-US"/>
          </a:p>
        </p:txBody>
      </p:sp>
      <p:sp>
        <p:nvSpPr>
          <p:cNvPr id="5" name="Footer Placeholder 4">
            <a:extLst>
              <a:ext uri="{FF2B5EF4-FFF2-40B4-BE49-F238E27FC236}">
                <a16:creationId xmlns:a16="http://schemas.microsoft.com/office/drawing/2014/main" id="{122C760F-E28A-45D6-9400-875B6D3391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5A0262-C2CD-48A5-81CD-B87115B231B3}"/>
              </a:ext>
            </a:extLst>
          </p:cNvPr>
          <p:cNvSpPr>
            <a:spLocks noGrp="1"/>
          </p:cNvSpPr>
          <p:nvPr>
            <p:ph type="sldNum" sz="quarter" idx="12"/>
          </p:nvPr>
        </p:nvSpPr>
        <p:spPr/>
        <p:txBody>
          <a:bodyPr/>
          <a:lstStyle/>
          <a:p>
            <a:fld id="{26408A1C-76A3-4F35-A090-17A77A8F1909}" type="slidenum">
              <a:rPr lang="en-US" smtClean="0"/>
              <a:t>‹#›</a:t>
            </a:fld>
            <a:endParaRPr lang="en-US"/>
          </a:p>
        </p:txBody>
      </p:sp>
    </p:spTree>
    <p:extLst>
      <p:ext uri="{BB962C8B-B14F-4D97-AF65-F5344CB8AC3E}">
        <p14:creationId xmlns:p14="http://schemas.microsoft.com/office/powerpoint/2010/main" val="37222655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B6656F-EB77-458C-A080-DDD2758A8E3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CCF8044-9454-498E-8CE8-9948AFC42C7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07D302-99CD-4ED4-B1E7-00F3E0623D85}"/>
              </a:ext>
            </a:extLst>
          </p:cNvPr>
          <p:cNvSpPr>
            <a:spLocks noGrp="1"/>
          </p:cNvSpPr>
          <p:nvPr>
            <p:ph type="dt" sz="half" idx="10"/>
          </p:nvPr>
        </p:nvSpPr>
        <p:spPr/>
        <p:txBody>
          <a:bodyPr/>
          <a:lstStyle/>
          <a:p>
            <a:fld id="{48587AFA-451B-4ACD-8247-AE904A316C93}" type="datetimeFigureOut">
              <a:rPr lang="en-US" smtClean="0"/>
              <a:t>9/4/2023</a:t>
            </a:fld>
            <a:endParaRPr lang="en-US"/>
          </a:p>
        </p:txBody>
      </p:sp>
      <p:sp>
        <p:nvSpPr>
          <p:cNvPr id="5" name="Footer Placeholder 4">
            <a:extLst>
              <a:ext uri="{FF2B5EF4-FFF2-40B4-BE49-F238E27FC236}">
                <a16:creationId xmlns:a16="http://schemas.microsoft.com/office/drawing/2014/main" id="{E773AD50-AEB5-4F27-A059-3AA8D786F5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665575-AD6C-4BBF-9CC6-D6C46F4C0710}"/>
              </a:ext>
            </a:extLst>
          </p:cNvPr>
          <p:cNvSpPr>
            <a:spLocks noGrp="1"/>
          </p:cNvSpPr>
          <p:nvPr>
            <p:ph type="sldNum" sz="quarter" idx="12"/>
          </p:nvPr>
        </p:nvSpPr>
        <p:spPr/>
        <p:txBody>
          <a:bodyPr/>
          <a:lstStyle/>
          <a:p>
            <a:fld id="{26408A1C-76A3-4F35-A090-17A77A8F1909}" type="slidenum">
              <a:rPr lang="en-US" smtClean="0"/>
              <a:t>‹#›</a:t>
            </a:fld>
            <a:endParaRPr lang="en-US"/>
          </a:p>
        </p:txBody>
      </p:sp>
    </p:spTree>
    <p:extLst>
      <p:ext uri="{BB962C8B-B14F-4D97-AF65-F5344CB8AC3E}">
        <p14:creationId xmlns:p14="http://schemas.microsoft.com/office/powerpoint/2010/main" val="33358043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9E4070-7505-41F3-83A7-95D35EF6E1C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9649445-2167-4EEC-9C52-19B5C6D5168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45EEF39-2375-4304-882A-C0F23F9DF82F}"/>
              </a:ext>
            </a:extLst>
          </p:cNvPr>
          <p:cNvSpPr>
            <a:spLocks noGrp="1"/>
          </p:cNvSpPr>
          <p:nvPr>
            <p:ph type="dt" sz="half" idx="10"/>
          </p:nvPr>
        </p:nvSpPr>
        <p:spPr/>
        <p:txBody>
          <a:bodyPr/>
          <a:lstStyle/>
          <a:p>
            <a:fld id="{48587AFA-451B-4ACD-8247-AE904A316C93}" type="datetimeFigureOut">
              <a:rPr lang="en-US" smtClean="0"/>
              <a:t>9/4/2023</a:t>
            </a:fld>
            <a:endParaRPr lang="en-US"/>
          </a:p>
        </p:txBody>
      </p:sp>
      <p:sp>
        <p:nvSpPr>
          <p:cNvPr id="5" name="Footer Placeholder 4">
            <a:extLst>
              <a:ext uri="{FF2B5EF4-FFF2-40B4-BE49-F238E27FC236}">
                <a16:creationId xmlns:a16="http://schemas.microsoft.com/office/drawing/2014/main" id="{548C430B-D877-4D80-B109-31A949B6B3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A81F32D-83E4-420A-AEFE-AB0C3E07056E}"/>
              </a:ext>
            </a:extLst>
          </p:cNvPr>
          <p:cNvSpPr>
            <a:spLocks noGrp="1"/>
          </p:cNvSpPr>
          <p:nvPr>
            <p:ph type="sldNum" sz="quarter" idx="12"/>
          </p:nvPr>
        </p:nvSpPr>
        <p:spPr/>
        <p:txBody>
          <a:bodyPr/>
          <a:lstStyle/>
          <a:p>
            <a:fld id="{26408A1C-76A3-4F35-A090-17A77A8F1909}" type="slidenum">
              <a:rPr lang="en-US" smtClean="0"/>
              <a:t>‹#›</a:t>
            </a:fld>
            <a:endParaRPr lang="en-US"/>
          </a:p>
        </p:txBody>
      </p:sp>
    </p:spTree>
    <p:extLst>
      <p:ext uri="{BB962C8B-B14F-4D97-AF65-F5344CB8AC3E}">
        <p14:creationId xmlns:p14="http://schemas.microsoft.com/office/powerpoint/2010/main" val="11835874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53F7F1-7992-4DE2-87F4-0DCA9BEFE87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A7672B1-CD08-4A18-A341-85223DE6865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720C569-DF25-43AD-869E-B89859578FC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4E18303-DB56-4FA7-9DA9-77B5819EB639}"/>
              </a:ext>
            </a:extLst>
          </p:cNvPr>
          <p:cNvSpPr>
            <a:spLocks noGrp="1"/>
          </p:cNvSpPr>
          <p:nvPr>
            <p:ph type="dt" sz="half" idx="10"/>
          </p:nvPr>
        </p:nvSpPr>
        <p:spPr/>
        <p:txBody>
          <a:bodyPr/>
          <a:lstStyle/>
          <a:p>
            <a:fld id="{48587AFA-451B-4ACD-8247-AE904A316C93}" type="datetimeFigureOut">
              <a:rPr lang="en-US" smtClean="0"/>
              <a:t>9/4/2023</a:t>
            </a:fld>
            <a:endParaRPr lang="en-US"/>
          </a:p>
        </p:txBody>
      </p:sp>
      <p:sp>
        <p:nvSpPr>
          <p:cNvPr id="6" name="Footer Placeholder 5">
            <a:extLst>
              <a:ext uri="{FF2B5EF4-FFF2-40B4-BE49-F238E27FC236}">
                <a16:creationId xmlns:a16="http://schemas.microsoft.com/office/drawing/2014/main" id="{729DAD0C-C274-490A-BC31-FF6C1C750F8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294D9E6-A058-4A94-9DC6-06EFCBBEEB75}"/>
              </a:ext>
            </a:extLst>
          </p:cNvPr>
          <p:cNvSpPr>
            <a:spLocks noGrp="1"/>
          </p:cNvSpPr>
          <p:nvPr>
            <p:ph type="sldNum" sz="quarter" idx="12"/>
          </p:nvPr>
        </p:nvSpPr>
        <p:spPr/>
        <p:txBody>
          <a:bodyPr/>
          <a:lstStyle/>
          <a:p>
            <a:fld id="{26408A1C-76A3-4F35-A090-17A77A8F1909}" type="slidenum">
              <a:rPr lang="en-US" smtClean="0"/>
              <a:t>‹#›</a:t>
            </a:fld>
            <a:endParaRPr lang="en-US"/>
          </a:p>
        </p:txBody>
      </p:sp>
    </p:spTree>
    <p:extLst>
      <p:ext uri="{BB962C8B-B14F-4D97-AF65-F5344CB8AC3E}">
        <p14:creationId xmlns:p14="http://schemas.microsoft.com/office/powerpoint/2010/main" val="9593990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AAFB9C-099E-4498-BCF8-C1BB4421308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0967A34-AA37-4E56-828D-4DFA6C95BB1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59B1402-F925-4A97-9B7F-072A8B74384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AF96CEC-31FA-4CF0-90AE-CA99EE7C146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0DDFB9D-9B55-4605-BDEF-43EBC48C297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D223D63-B4DA-4246-A45B-4FE9DB133A2C}"/>
              </a:ext>
            </a:extLst>
          </p:cNvPr>
          <p:cNvSpPr>
            <a:spLocks noGrp="1"/>
          </p:cNvSpPr>
          <p:nvPr>
            <p:ph type="dt" sz="half" idx="10"/>
          </p:nvPr>
        </p:nvSpPr>
        <p:spPr/>
        <p:txBody>
          <a:bodyPr/>
          <a:lstStyle/>
          <a:p>
            <a:fld id="{48587AFA-451B-4ACD-8247-AE904A316C93}" type="datetimeFigureOut">
              <a:rPr lang="en-US" smtClean="0"/>
              <a:t>9/4/2023</a:t>
            </a:fld>
            <a:endParaRPr lang="en-US"/>
          </a:p>
        </p:txBody>
      </p:sp>
      <p:sp>
        <p:nvSpPr>
          <p:cNvPr id="8" name="Footer Placeholder 7">
            <a:extLst>
              <a:ext uri="{FF2B5EF4-FFF2-40B4-BE49-F238E27FC236}">
                <a16:creationId xmlns:a16="http://schemas.microsoft.com/office/drawing/2014/main" id="{15C0D107-3040-493E-915A-27F3029F60F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72A9C13-EFCF-4081-BFBD-EF65B6AD21BC}"/>
              </a:ext>
            </a:extLst>
          </p:cNvPr>
          <p:cNvSpPr>
            <a:spLocks noGrp="1"/>
          </p:cNvSpPr>
          <p:nvPr>
            <p:ph type="sldNum" sz="quarter" idx="12"/>
          </p:nvPr>
        </p:nvSpPr>
        <p:spPr/>
        <p:txBody>
          <a:bodyPr/>
          <a:lstStyle/>
          <a:p>
            <a:fld id="{26408A1C-76A3-4F35-A090-17A77A8F1909}" type="slidenum">
              <a:rPr lang="en-US" smtClean="0"/>
              <a:t>‹#›</a:t>
            </a:fld>
            <a:endParaRPr lang="en-US"/>
          </a:p>
        </p:txBody>
      </p:sp>
    </p:spTree>
    <p:extLst>
      <p:ext uri="{BB962C8B-B14F-4D97-AF65-F5344CB8AC3E}">
        <p14:creationId xmlns:p14="http://schemas.microsoft.com/office/powerpoint/2010/main" val="17157014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7DEFE1-D6C7-4D3D-BB1C-D95EAC2BBF4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FF408AE-7FBD-47D8-BC8D-860ADC7394A6}"/>
              </a:ext>
            </a:extLst>
          </p:cNvPr>
          <p:cNvSpPr>
            <a:spLocks noGrp="1"/>
          </p:cNvSpPr>
          <p:nvPr>
            <p:ph type="dt" sz="half" idx="10"/>
          </p:nvPr>
        </p:nvSpPr>
        <p:spPr/>
        <p:txBody>
          <a:bodyPr/>
          <a:lstStyle/>
          <a:p>
            <a:fld id="{48587AFA-451B-4ACD-8247-AE904A316C93}" type="datetimeFigureOut">
              <a:rPr lang="en-US" smtClean="0"/>
              <a:t>9/4/2023</a:t>
            </a:fld>
            <a:endParaRPr lang="en-US"/>
          </a:p>
        </p:txBody>
      </p:sp>
      <p:sp>
        <p:nvSpPr>
          <p:cNvPr id="4" name="Footer Placeholder 3">
            <a:extLst>
              <a:ext uri="{FF2B5EF4-FFF2-40B4-BE49-F238E27FC236}">
                <a16:creationId xmlns:a16="http://schemas.microsoft.com/office/drawing/2014/main" id="{7C486934-1891-40D5-8E19-E5380BE89AA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741D8F9-8CA3-4F5C-9AA0-2529CAB02113}"/>
              </a:ext>
            </a:extLst>
          </p:cNvPr>
          <p:cNvSpPr>
            <a:spLocks noGrp="1"/>
          </p:cNvSpPr>
          <p:nvPr>
            <p:ph type="sldNum" sz="quarter" idx="12"/>
          </p:nvPr>
        </p:nvSpPr>
        <p:spPr/>
        <p:txBody>
          <a:bodyPr/>
          <a:lstStyle/>
          <a:p>
            <a:fld id="{26408A1C-76A3-4F35-A090-17A77A8F1909}" type="slidenum">
              <a:rPr lang="en-US" smtClean="0"/>
              <a:t>‹#›</a:t>
            </a:fld>
            <a:endParaRPr lang="en-US"/>
          </a:p>
        </p:txBody>
      </p:sp>
    </p:spTree>
    <p:extLst>
      <p:ext uri="{BB962C8B-B14F-4D97-AF65-F5344CB8AC3E}">
        <p14:creationId xmlns:p14="http://schemas.microsoft.com/office/powerpoint/2010/main" val="24923734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76D9C1B-0FDA-4690-8ACD-B9AD59D20556}"/>
              </a:ext>
            </a:extLst>
          </p:cNvPr>
          <p:cNvSpPr>
            <a:spLocks noGrp="1"/>
          </p:cNvSpPr>
          <p:nvPr>
            <p:ph type="dt" sz="half" idx="10"/>
          </p:nvPr>
        </p:nvSpPr>
        <p:spPr/>
        <p:txBody>
          <a:bodyPr/>
          <a:lstStyle/>
          <a:p>
            <a:fld id="{48587AFA-451B-4ACD-8247-AE904A316C93}" type="datetimeFigureOut">
              <a:rPr lang="en-US" smtClean="0"/>
              <a:t>9/4/2023</a:t>
            </a:fld>
            <a:endParaRPr lang="en-US"/>
          </a:p>
        </p:txBody>
      </p:sp>
      <p:sp>
        <p:nvSpPr>
          <p:cNvPr id="3" name="Footer Placeholder 2">
            <a:extLst>
              <a:ext uri="{FF2B5EF4-FFF2-40B4-BE49-F238E27FC236}">
                <a16:creationId xmlns:a16="http://schemas.microsoft.com/office/drawing/2014/main" id="{3141EC5C-861D-4691-BA93-9358C7403EA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75CC127-315C-4547-98E0-88B1AB8C96E9}"/>
              </a:ext>
            </a:extLst>
          </p:cNvPr>
          <p:cNvSpPr>
            <a:spLocks noGrp="1"/>
          </p:cNvSpPr>
          <p:nvPr>
            <p:ph type="sldNum" sz="quarter" idx="12"/>
          </p:nvPr>
        </p:nvSpPr>
        <p:spPr/>
        <p:txBody>
          <a:bodyPr/>
          <a:lstStyle/>
          <a:p>
            <a:fld id="{26408A1C-76A3-4F35-A090-17A77A8F1909}" type="slidenum">
              <a:rPr lang="en-US" smtClean="0"/>
              <a:t>‹#›</a:t>
            </a:fld>
            <a:endParaRPr lang="en-US"/>
          </a:p>
        </p:txBody>
      </p:sp>
    </p:spTree>
    <p:extLst>
      <p:ext uri="{BB962C8B-B14F-4D97-AF65-F5344CB8AC3E}">
        <p14:creationId xmlns:p14="http://schemas.microsoft.com/office/powerpoint/2010/main" val="6513012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556216-4BB6-4EA3-8206-66ADC80D589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EF0BD08-C6CA-421D-BADF-5A2585C42F7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806DBFB-6738-4D44-8551-5B792F41265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F709CE5-9D43-4B67-9136-8AA90FA53F61}"/>
              </a:ext>
            </a:extLst>
          </p:cNvPr>
          <p:cNvSpPr>
            <a:spLocks noGrp="1"/>
          </p:cNvSpPr>
          <p:nvPr>
            <p:ph type="dt" sz="half" idx="10"/>
          </p:nvPr>
        </p:nvSpPr>
        <p:spPr/>
        <p:txBody>
          <a:bodyPr/>
          <a:lstStyle/>
          <a:p>
            <a:fld id="{48587AFA-451B-4ACD-8247-AE904A316C93}" type="datetimeFigureOut">
              <a:rPr lang="en-US" smtClean="0"/>
              <a:t>9/4/2023</a:t>
            </a:fld>
            <a:endParaRPr lang="en-US"/>
          </a:p>
        </p:txBody>
      </p:sp>
      <p:sp>
        <p:nvSpPr>
          <p:cNvPr id="6" name="Footer Placeholder 5">
            <a:extLst>
              <a:ext uri="{FF2B5EF4-FFF2-40B4-BE49-F238E27FC236}">
                <a16:creationId xmlns:a16="http://schemas.microsoft.com/office/drawing/2014/main" id="{C50502DD-F49B-4545-9AF8-DC2F57A491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53D02FA-D2F5-40E6-8B20-4E902C26AC38}"/>
              </a:ext>
            </a:extLst>
          </p:cNvPr>
          <p:cNvSpPr>
            <a:spLocks noGrp="1"/>
          </p:cNvSpPr>
          <p:nvPr>
            <p:ph type="sldNum" sz="quarter" idx="12"/>
          </p:nvPr>
        </p:nvSpPr>
        <p:spPr/>
        <p:txBody>
          <a:bodyPr/>
          <a:lstStyle/>
          <a:p>
            <a:fld id="{26408A1C-76A3-4F35-A090-17A77A8F1909}" type="slidenum">
              <a:rPr lang="en-US" smtClean="0"/>
              <a:t>‹#›</a:t>
            </a:fld>
            <a:endParaRPr lang="en-US"/>
          </a:p>
        </p:txBody>
      </p:sp>
    </p:spTree>
    <p:extLst>
      <p:ext uri="{BB962C8B-B14F-4D97-AF65-F5344CB8AC3E}">
        <p14:creationId xmlns:p14="http://schemas.microsoft.com/office/powerpoint/2010/main" val="27021207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60B7B6-6891-41D2-A2F7-6371796649C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F6A8703-635F-4D90-A6AB-680A957D21F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C98CE77-466F-4800-B0B5-D8CCEA77B91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54B7AA-2397-4386-9292-B2858CAB57BA}"/>
              </a:ext>
            </a:extLst>
          </p:cNvPr>
          <p:cNvSpPr>
            <a:spLocks noGrp="1"/>
          </p:cNvSpPr>
          <p:nvPr>
            <p:ph type="dt" sz="half" idx="10"/>
          </p:nvPr>
        </p:nvSpPr>
        <p:spPr/>
        <p:txBody>
          <a:bodyPr/>
          <a:lstStyle/>
          <a:p>
            <a:fld id="{48587AFA-451B-4ACD-8247-AE904A316C93}" type="datetimeFigureOut">
              <a:rPr lang="en-US" smtClean="0"/>
              <a:t>9/4/2023</a:t>
            </a:fld>
            <a:endParaRPr lang="en-US"/>
          </a:p>
        </p:txBody>
      </p:sp>
      <p:sp>
        <p:nvSpPr>
          <p:cNvPr id="6" name="Footer Placeholder 5">
            <a:extLst>
              <a:ext uri="{FF2B5EF4-FFF2-40B4-BE49-F238E27FC236}">
                <a16:creationId xmlns:a16="http://schemas.microsoft.com/office/drawing/2014/main" id="{32F8D124-C875-4288-8BCE-2878461B714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F91F8EF-39DF-4587-856D-BAFFDBFADD20}"/>
              </a:ext>
            </a:extLst>
          </p:cNvPr>
          <p:cNvSpPr>
            <a:spLocks noGrp="1"/>
          </p:cNvSpPr>
          <p:nvPr>
            <p:ph type="sldNum" sz="quarter" idx="12"/>
          </p:nvPr>
        </p:nvSpPr>
        <p:spPr/>
        <p:txBody>
          <a:bodyPr/>
          <a:lstStyle/>
          <a:p>
            <a:fld id="{26408A1C-76A3-4F35-A090-17A77A8F1909}" type="slidenum">
              <a:rPr lang="en-US" smtClean="0"/>
              <a:t>‹#›</a:t>
            </a:fld>
            <a:endParaRPr lang="en-US"/>
          </a:p>
        </p:txBody>
      </p:sp>
    </p:spTree>
    <p:extLst>
      <p:ext uri="{BB962C8B-B14F-4D97-AF65-F5344CB8AC3E}">
        <p14:creationId xmlns:p14="http://schemas.microsoft.com/office/powerpoint/2010/main" val="2149916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840BB25-C5BA-4ADF-BAF9-2A2F3DD5569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2D0E33E-2419-4A11-9DBD-998AED528B2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A113E07-53CC-475E-B46F-864B17F8A17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587AFA-451B-4ACD-8247-AE904A316C93}" type="datetimeFigureOut">
              <a:rPr lang="en-US" smtClean="0"/>
              <a:t>9/4/2023</a:t>
            </a:fld>
            <a:endParaRPr lang="en-US"/>
          </a:p>
        </p:txBody>
      </p:sp>
      <p:sp>
        <p:nvSpPr>
          <p:cNvPr id="5" name="Footer Placeholder 4">
            <a:extLst>
              <a:ext uri="{FF2B5EF4-FFF2-40B4-BE49-F238E27FC236}">
                <a16:creationId xmlns:a16="http://schemas.microsoft.com/office/drawing/2014/main" id="{52FE71C8-18DE-4671-8324-309A0048E95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B449273-31E8-40F2-AFD5-61B37894485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6408A1C-76A3-4F35-A090-17A77A8F1909}" type="slidenum">
              <a:rPr lang="en-US" smtClean="0"/>
              <a:t>‹#›</a:t>
            </a:fld>
            <a:endParaRPr lang="en-US"/>
          </a:p>
        </p:txBody>
      </p:sp>
    </p:spTree>
    <p:extLst>
      <p:ext uri="{BB962C8B-B14F-4D97-AF65-F5344CB8AC3E}">
        <p14:creationId xmlns:p14="http://schemas.microsoft.com/office/powerpoint/2010/main" val="20816400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D7EADF-4A07-4BD4-BE58-0356E476DBC9}"/>
              </a:ext>
            </a:extLst>
          </p:cNvPr>
          <p:cNvSpPr>
            <a:spLocks noGrp="1"/>
          </p:cNvSpPr>
          <p:nvPr>
            <p:ph type="ctrTitle"/>
          </p:nvPr>
        </p:nvSpPr>
        <p:spPr/>
        <p:txBody>
          <a:bodyPr/>
          <a:lstStyle/>
          <a:p>
            <a:r>
              <a:rPr lang="en-US" dirty="0"/>
              <a:t>NASA Aerial Film 9”  BROWSE Archive</a:t>
            </a:r>
          </a:p>
        </p:txBody>
      </p:sp>
      <p:sp>
        <p:nvSpPr>
          <p:cNvPr id="3" name="Subtitle 2">
            <a:extLst>
              <a:ext uri="{FF2B5EF4-FFF2-40B4-BE49-F238E27FC236}">
                <a16:creationId xmlns:a16="http://schemas.microsoft.com/office/drawing/2014/main" id="{4CB18444-D709-4FC2-AA6D-028C843006EF}"/>
              </a:ext>
            </a:extLst>
          </p:cNvPr>
          <p:cNvSpPr>
            <a:spLocks noGrp="1"/>
          </p:cNvSpPr>
          <p:nvPr>
            <p:ph type="subTitle" idx="1"/>
          </p:nvPr>
        </p:nvSpPr>
        <p:spPr/>
        <p:txBody>
          <a:bodyPr/>
          <a:lstStyle/>
          <a:p>
            <a:r>
              <a:rPr lang="en-US" dirty="0"/>
              <a:t>Physical Organization</a:t>
            </a:r>
          </a:p>
          <a:p>
            <a:r>
              <a:rPr lang="en-US" dirty="0"/>
              <a:t>Airborne Sensor Facility </a:t>
            </a:r>
          </a:p>
          <a:p>
            <a:r>
              <a:rPr lang="en-US" dirty="0"/>
              <a:t>Ames Research Center</a:t>
            </a:r>
          </a:p>
        </p:txBody>
      </p:sp>
    </p:spTree>
    <p:extLst>
      <p:ext uri="{BB962C8B-B14F-4D97-AF65-F5344CB8AC3E}">
        <p14:creationId xmlns:p14="http://schemas.microsoft.com/office/powerpoint/2010/main" val="1047007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A8510-6C27-4099-94DD-77134C1D819E}"/>
              </a:ext>
            </a:extLst>
          </p:cNvPr>
          <p:cNvSpPr>
            <a:spLocks noGrp="1"/>
          </p:cNvSpPr>
          <p:nvPr>
            <p:ph type="title"/>
          </p:nvPr>
        </p:nvSpPr>
        <p:spPr>
          <a:xfrm>
            <a:off x="838200" y="233378"/>
            <a:ext cx="10515600" cy="2141687"/>
          </a:xfrm>
        </p:spPr>
        <p:txBody>
          <a:bodyPr>
            <a:normAutofit fontScale="90000"/>
          </a:bodyPr>
          <a:lstStyle/>
          <a:p>
            <a:r>
              <a:rPr lang="en-US" b="1" dirty="0"/>
              <a:t>BROWSE CAN (600’ Aerial Film Can)</a:t>
            </a:r>
            <a:br>
              <a:rPr lang="en-US" b="1" dirty="0"/>
            </a:br>
            <a:r>
              <a:rPr lang="en-US" dirty="0"/>
              <a:t>Labeled with a 3 Digit + Sequence ID, type, format and a list (in order) or the rolls found within the can</a:t>
            </a:r>
          </a:p>
        </p:txBody>
      </p:sp>
      <p:pic>
        <p:nvPicPr>
          <p:cNvPr id="25" name="Picture 24">
            <a:extLst>
              <a:ext uri="{FF2B5EF4-FFF2-40B4-BE49-F238E27FC236}">
                <a16:creationId xmlns:a16="http://schemas.microsoft.com/office/drawing/2014/main" id="{3927EEC8-B5B2-4FD3-B099-8203913A6FDE}"/>
              </a:ext>
            </a:extLst>
          </p:cNvPr>
          <p:cNvPicPr>
            <a:picLocks noChangeAspect="1"/>
          </p:cNvPicPr>
          <p:nvPr/>
        </p:nvPicPr>
        <p:blipFill>
          <a:blip r:embed="rId2"/>
          <a:stretch>
            <a:fillRect/>
          </a:stretch>
        </p:blipFill>
        <p:spPr>
          <a:xfrm>
            <a:off x="2087984" y="2889823"/>
            <a:ext cx="8954" cy="9811"/>
          </a:xfrm>
          <a:prstGeom prst="rect">
            <a:avLst/>
          </a:prstGeom>
        </p:spPr>
      </p:pic>
      <p:sp>
        <p:nvSpPr>
          <p:cNvPr id="49" name="TextBox 48">
            <a:extLst>
              <a:ext uri="{FF2B5EF4-FFF2-40B4-BE49-F238E27FC236}">
                <a16:creationId xmlns:a16="http://schemas.microsoft.com/office/drawing/2014/main" id="{39BC10C1-7167-47BB-BBC7-57006F98656F}"/>
              </a:ext>
            </a:extLst>
          </p:cNvPr>
          <p:cNvSpPr txBox="1"/>
          <p:nvPr/>
        </p:nvSpPr>
        <p:spPr>
          <a:xfrm>
            <a:off x="1396856" y="4349462"/>
            <a:ext cx="8758149" cy="2031325"/>
          </a:xfrm>
          <a:prstGeom prst="rect">
            <a:avLst/>
          </a:prstGeom>
          <a:noFill/>
        </p:spPr>
        <p:txBody>
          <a:bodyPr wrap="square" rtlCol="0">
            <a:spAutoFit/>
          </a:bodyPr>
          <a:lstStyle/>
          <a:p>
            <a:r>
              <a:rPr lang="en-US" dirty="0"/>
              <a:t>Each can contains one to twelve rolls of film.  Contents are determined by film type (Color or B/W), frame format (9x9 or 9x18) and emulsion type (original vs second-generation).  </a:t>
            </a:r>
          </a:p>
          <a:p>
            <a:r>
              <a:rPr lang="en-US" dirty="0"/>
              <a:t>Initially the Browse was made of second-generation film.  In later years, the budget precluded this copy, and the original film was used.  Some investigators (i.e., USDA Forest Service), preferred delivery of original film. Browse compilations in those cases were always second-generation.</a:t>
            </a:r>
          </a:p>
          <a:p>
            <a:r>
              <a:rPr lang="en-US" dirty="0"/>
              <a:t>If the can does not explicitly note “Original”, it is a second-generation film product.</a:t>
            </a:r>
          </a:p>
        </p:txBody>
      </p:sp>
      <p:grpSp>
        <p:nvGrpSpPr>
          <p:cNvPr id="21" name="Group 20">
            <a:extLst>
              <a:ext uri="{FF2B5EF4-FFF2-40B4-BE49-F238E27FC236}">
                <a16:creationId xmlns:a16="http://schemas.microsoft.com/office/drawing/2014/main" id="{637D7D09-A40B-1520-E50B-B065C0802C8C}"/>
              </a:ext>
            </a:extLst>
          </p:cNvPr>
          <p:cNvGrpSpPr/>
          <p:nvPr/>
        </p:nvGrpSpPr>
        <p:grpSpPr>
          <a:xfrm>
            <a:off x="433802" y="2892194"/>
            <a:ext cx="11563609" cy="827996"/>
            <a:chOff x="433802" y="2892194"/>
            <a:chExt cx="11563609" cy="827996"/>
          </a:xfrm>
        </p:grpSpPr>
        <p:grpSp>
          <p:nvGrpSpPr>
            <p:cNvPr id="20" name="Group 19">
              <a:extLst>
                <a:ext uri="{FF2B5EF4-FFF2-40B4-BE49-F238E27FC236}">
                  <a16:creationId xmlns:a16="http://schemas.microsoft.com/office/drawing/2014/main" id="{CD5C0930-8F32-6CD1-D136-430C3F36F09F}"/>
                </a:ext>
              </a:extLst>
            </p:cNvPr>
            <p:cNvGrpSpPr/>
            <p:nvPr/>
          </p:nvGrpSpPr>
          <p:grpSpPr>
            <a:xfrm>
              <a:off x="433802" y="2892194"/>
              <a:ext cx="11563609" cy="827996"/>
              <a:chOff x="433802" y="2892194"/>
              <a:chExt cx="11563609" cy="827996"/>
            </a:xfrm>
          </p:grpSpPr>
          <p:pic>
            <p:nvPicPr>
              <p:cNvPr id="35" name="Picture 34">
                <a:extLst>
                  <a:ext uri="{FF2B5EF4-FFF2-40B4-BE49-F238E27FC236}">
                    <a16:creationId xmlns:a16="http://schemas.microsoft.com/office/drawing/2014/main" id="{4DC99461-0B6A-440D-8D70-88785D728C54}"/>
                  </a:ext>
                </a:extLst>
              </p:cNvPr>
              <p:cNvPicPr>
                <a:picLocks noChangeAspect="1"/>
              </p:cNvPicPr>
              <p:nvPr/>
            </p:nvPicPr>
            <p:blipFill>
              <a:blip r:embed="rId3"/>
              <a:stretch>
                <a:fillRect/>
              </a:stretch>
            </p:blipFill>
            <p:spPr>
              <a:xfrm>
                <a:off x="8141150" y="2898318"/>
                <a:ext cx="895350" cy="800100"/>
              </a:xfrm>
              <a:prstGeom prst="rect">
                <a:avLst/>
              </a:prstGeom>
            </p:spPr>
          </p:pic>
          <p:pic>
            <p:nvPicPr>
              <p:cNvPr id="29" name="Picture 28">
                <a:extLst>
                  <a:ext uri="{FF2B5EF4-FFF2-40B4-BE49-F238E27FC236}">
                    <a16:creationId xmlns:a16="http://schemas.microsoft.com/office/drawing/2014/main" id="{EED56CB4-85F3-45FA-903B-63A97CE0A441}"/>
                  </a:ext>
                </a:extLst>
              </p:cNvPr>
              <p:cNvPicPr>
                <a:picLocks noChangeAspect="1"/>
              </p:cNvPicPr>
              <p:nvPr/>
            </p:nvPicPr>
            <p:blipFill>
              <a:blip r:embed="rId4"/>
              <a:stretch>
                <a:fillRect/>
              </a:stretch>
            </p:blipFill>
            <p:spPr>
              <a:xfrm>
                <a:off x="5310862" y="2898318"/>
                <a:ext cx="895350" cy="800100"/>
              </a:xfrm>
              <a:prstGeom prst="rect">
                <a:avLst/>
              </a:prstGeom>
            </p:spPr>
          </p:pic>
          <p:pic>
            <p:nvPicPr>
              <p:cNvPr id="31" name="Picture 30">
                <a:extLst>
                  <a:ext uri="{FF2B5EF4-FFF2-40B4-BE49-F238E27FC236}">
                    <a16:creationId xmlns:a16="http://schemas.microsoft.com/office/drawing/2014/main" id="{A604ED3B-BF80-4B7E-8E28-4DF9D51F4431}"/>
                  </a:ext>
                </a:extLst>
              </p:cNvPr>
              <p:cNvPicPr>
                <a:picLocks noChangeAspect="1"/>
              </p:cNvPicPr>
              <p:nvPr/>
            </p:nvPicPr>
            <p:blipFill>
              <a:blip r:embed="rId5"/>
              <a:stretch>
                <a:fillRect/>
              </a:stretch>
            </p:blipFill>
            <p:spPr>
              <a:xfrm>
                <a:off x="6247030" y="2898318"/>
                <a:ext cx="895350" cy="800100"/>
              </a:xfrm>
              <a:prstGeom prst="rect">
                <a:avLst/>
              </a:prstGeom>
            </p:spPr>
          </p:pic>
          <p:pic>
            <p:nvPicPr>
              <p:cNvPr id="33" name="Picture 32">
                <a:extLst>
                  <a:ext uri="{FF2B5EF4-FFF2-40B4-BE49-F238E27FC236}">
                    <a16:creationId xmlns:a16="http://schemas.microsoft.com/office/drawing/2014/main" id="{F18C1471-48E1-4156-B9A0-D364808079B9}"/>
                  </a:ext>
                </a:extLst>
              </p:cNvPr>
              <p:cNvPicPr>
                <a:picLocks noChangeAspect="1"/>
              </p:cNvPicPr>
              <p:nvPr/>
            </p:nvPicPr>
            <p:blipFill>
              <a:blip r:embed="rId6"/>
              <a:stretch>
                <a:fillRect/>
              </a:stretch>
            </p:blipFill>
            <p:spPr>
              <a:xfrm>
                <a:off x="7194093" y="2898318"/>
                <a:ext cx="895350" cy="800100"/>
              </a:xfrm>
              <a:prstGeom prst="rect">
                <a:avLst/>
              </a:prstGeom>
            </p:spPr>
          </p:pic>
          <p:sp>
            <p:nvSpPr>
              <p:cNvPr id="23" name="TextBox 22">
                <a:extLst>
                  <a:ext uri="{FF2B5EF4-FFF2-40B4-BE49-F238E27FC236}">
                    <a16:creationId xmlns:a16="http://schemas.microsoft.com/office/drawing/2014/main" id="{440DBC6A-7BD3-4DD3-94C2-15531BFDC1CB}"/>
                  </a:ext>
                </a:extLst>
              </p:cNvPr>
              <p:cNvSpPr txBox="1"/>
              <p:nvPr/>
            </p:nvSpPr>
            <p:spPr>
              <a:xfrm>
                <a:off x="4320000" y="2928252"/>
                <a:ext cx="963054" cy="738664"/>
              </a:xfrm>
              <a:prstGeom prst="rect">
                <a:avLst/>
              </a:prstGeom>
              <a:noFill/>
              <a:ln w="12700">
                <a:solidFill>
                  <a:schemeClr val="tx1"/>
                </a:solidFill>
              </a:ln>
            </p:spPr>
            <p:txBody>
              <a:bodyPr wrap="square" rtlCol="0">
                <a:spAutoFit/>
              </a:bodyPr>
              <a:lstStyle/>
              <a:p>
                <a:r>
                  <a:rPr lang="en-US" sz="1400" dirty="0"/>
                  <a:t>Title</a:t>
                </a:r>
              </a:p>
              <a:p>
                <a:r>
                  <a:rPr lang="en-US" sz="1400" dirty="0"/>
                  <a:t>Frisket</a:t>
                </a:r>
              </a:p>
              <a:p>
                <a:endParaRPr lang="en-US" sz="1400" dirty="0"/>
              </a:p>
            </p:txBody>
          </p:sp>
          <p:sp>
            <p:nvSpPr>
              <p:cNvPr id="37" name="TextBox 36">
                <a:extLst>
                  <a:ext uri="{FF2B5EF4-FFF2-40B4-BE49-F238E27FC236}">
                    <a16:creationId xmlns:a16="http://schemas.microsoft.com/office/drawing/2014/main" id="{D405E1F5-288F-45E4-A35B-7A7BEB7BB57C}"/>
                  </a:ext>
                </a:extLst>
              </p:cNvPr>
              <p:cNvSpPr txBox="1"/>
              <p:nvPr/>
            </p:nvSpPr>
            <p:spPr>
              <a:xfrm>
                <a:off x="433802" y="2895597"/>
                <a:ext cx="963054" cy="738664"/>
              </a:xfrm>
              <a:prstGeom prst="rect">
                <a:avLst/>
              </a:prstGeom>
              <a:noFill/>
              <a:ln w="12700">
                <a:solidFill>
                  <a:schemeClr val="tx1"/>
                </a:solidFill>
              </a:ln>
            </p:spPr>
            <p:txBody>
              <a:bodyPr wrap="square" rtlCol="0">
                <a:spAutoFit/>
              </a:bodyPr>
              <a:lstStyle/>
              <a:p>
                <a:r>
                  <a:rPr lang="en-US" sz="1400" dirty="0"/>
                  <a:t>Title</a:t>
                </a:r>
              </a:p>
              <a:p>
                <a:r>
                  <a:rPr lang="en-US" sz="1400" dirty="0"/>
                  <a:t>Frisket</a:t>
                </a:r>
              </a:p>
              <a:p>
                <a:endParaRPr lang="en-US" sz="1400" dirty="0"/>
              </a:p>
            </p:txBody>
          </p:sp>
          <p:pic>
            <p:nvPicPr>
              <p:cNvPr id="39" name="Picture 38">
                <a:extLst>
                  <a:ext uri="{FF2B5EF4-FFF2-40B4-BE49-F238E27FC236}">
                    <a16:creationId xmlns:a16="http://schemas.microsoft.com/office/drawing/2014/main" id="{4BF22A50-CF38-40A5-8290-FAF53BC12DD5}"/>
                  </a:ext>
                </a:extLst>
              </p:cNvPr>
              <p:cNvPicPr>
                <a:picLocks noChangeAspect="1"/>
              </p:cNvPicPr>
              <p:nvPr/>
            </p:nvPicPr>
            <p:blipFill>
              <a:blip r:embed="rId7"/>
              <a:stretch>
                <a:fillRect/>
              </a:stretch>
            </p:blipFill>
            <p:spPr>
              <a:xfrm>
                <a:off x="3340543" y="2920090"/>
                <a:ext cx="895350" cy="800100"/>
              </a:xfrm>
              <a:prstGeom prst="rect">
                <a:avLst/>
              </a:prstGeom>
            </p:spPr>
          </p:pic>
          <p:pic>
            <p:nvPicPr>
              <p:cNvPr id="41" name="Picture 40">
                <a:extLst>
                  <a:ext uri="{FF2B5EF4-FFF2-40B4-BE49-F238E27FC236}">
                    <a16:creationId xmlns:a16="http://schemas.microsoft.com/office/drawing/2014/main" id="{30FF9BF1-CF64-47EA-B456-4F4CDC8AD2CF}"/>
                  </a:ext>
                </a:extLst>
              </p:cNvPr>
              <p:cNvPicPr>
                <a:picLocks noChangeAspect="1"/>
              </p:cNvPicPr>
              <p:nvPr/>
            </p:nvPicPr>
            <p:blipFill>
              <a:blip r:embed="rId8"/>
              <a:stretch>
                <a:fillRect/>
              </a:stretch>
            </p:blipFill>
            <p:spPr>
              <a:xfrm>
                <a:off x="2393489" y="2920090"/>
                <a:ext cx="895350" cy="800100"/>
              </a:xfrm>
              <a:prstGeom prst="rect">
                <a:avLst/>
              </a:prstGeom>
            </p:spPr>
          </p:pic>
          <p:pic>
            <p:nvPicPr>
              <p:cNvPr id="43" name="Picture 42">
                <a:extLst>
                  <a:ext uri="{FF2B5EF4-FFF2-40B4-BE49-F238E27FC236}">
                    <a16:creationId xmlns:a16="http://schemas.microsoft.com/office/drawing/2014/main" id="{5134809E-921B-4F95-92E5-3AA695EB1B8D}"/>
                  </a:ext>
                </a:extLst>
              </p:cNvPr>
              <p:cNvPicPr>
                <a:picLocks noChangeAspect="1"/>
              </p:cNvPicPr>
              <p:nvPr/>
            </p:nvPicPr>
            <p:blipFill>
              <a:blip r:embed="rId9"/>
              <a:stretch>
                <a:fillRect/>
              </a:stretch>
            </p:blipFill>
            <p:spPr>
              <a:xfrm>
                <a:off x="1446427" y="2920090"/>
                <a:ext cx="895350" cy="800100"/>
              </a:xfrm>
              <a:prstGeom prst="rect">
                <a:avLst/>
              </a:prstGeom>
            </p:spPr>
          </p:pic>
          <p:pic>
            <p:nvPicPr>
              <p:cNvPr id="45" name="Picture 44">
                <a:extLst>
                  <a:ext uri="{FF2B5EF4-FFF2-40B4-BE49-F238E27FC236}">
                    <a16:creationId xmlns:a16="http://schemas.microsoft.com/office/drawing/2014/main" id="{38C9983A-9431-4B03-9E57-DE79AD12BD1E}"/>
                  </a:ext>
                </a:extLst>
              </p:cNvPr>
              <p:cNvPicPr>
                <a:picLocks noChangeAspect="1"/>
              </p:cNvPicPr>
              <p:nvPr/>
            </p:nvPicPr>
            <p:blipFill>
              <a:blip r:embed="rId10"/>
              <a:stretch>
                <a:fillRect/>
              </a:stretch>
            </p:blipFill>
            <p:spPr>
              <a:xfrm>
                <a:off x="10155005" y="2892194"/>
                <a:ext cx="895350" cy="790575"/>
              </a:xfrm>
              <a:prstGeom prst="rect">
                <a:avLst/>
              </a:prstGeom>
            </p:spPr>
          </p:pic>
          <p:sp>
            <p:nvSpPr>
              <p:cNvPr id="46" name="TextBox 45">
                <a:extLst>
                  <a:ext uri="{FF2B5EF4-FFF2-40B4-BE49-F238E27FC236}">
                    <a16:creationId xmlns:a16="http://schemas.microsoft.com/office/drawing/2014/main" id="{073210BA-6FC8-447A-9C04-3585A64FE7FE}"/>
                  </a:ext>
                </a:extLst>
              </p:cNvPr>
              <p:cNvSpPr txBox="1"/>
              <p:nvPr/>
            </p:nvSpPr>
            <p:spPr>
              <a:xfrm>
                <a:off x="9131485" y="2928248"/>
                <a:ext cx="963054" cy="738664"/>
              </a:xfrm>
              <a:prstGeom prst="rect">
                <a:avLst/>
              </a:prstGeom>
              <a:noFill/>
              <a:ln w="12700">
                <a:solidFill>
                  <a:schemeClr val="tx1"/>
                </a:solidFill>
              </a:ln>
            </p:spPr>
            <p:txBody>
              <a:bodyPr wrap="square" rtlCol="0">
                <a:spAutoFit/>
              </a:bodyPr>
              <a:lstStyle/>
              <a:p>
                <a:r>
                  <a:rPr lang="en-US" sz="1400" dirty="0"/>
                  <a:t>Title</a:t>
                </a:r>
              </a:p>
              <a:p>
                <a:r>
                  <a:rPr lang="en-US" sz="1400" dirty="0"/>
                  <a:t>Frisket</a:t>
                </a:r>
              </a:p>
              <a:p>
                <a:endParaRPr lang="en-US" sz="1400" dirty="0"/>
              </a:p>
            </p:txBody>
          </p:sp>
          <p:pic>
            <p:nvPicPr>
              <p:cNvPr id="48" name="Picture 47">
                <a:extLst>
                  <a:ext uri="{FF2B5EF4-FFF2-40B4-BE49-F238E27FC236}">
                    <a16:creationId xmlns:a16="http://schemas.microsoft.com/office/drawing/2014/main" id="{32414E7C-219B-4728-9A60-CA675D08FFEC}"/>
                  </a:ext>
                </a:extLst>
              </p:cNvPr>
              <p:cNvPicPr>
                <a:picLocks noChangeAspect="1"/>
              </p:cNvPicPr>
              <p:nvPr/>
            </p:nvPicPr>
            <p:blipFill>
              <a:blip r:embed="rId11"/>
              <a:stretch>
                <a:fillRect/>
              </a:stretch>
            </p:blipFill>
            <p:spPr>
              <a:xfrm>
                <a:off x="11102061" y="2892196"/>
                <a:ext cx="895350" cy="790575"/>
              </a:xfrm>
              <a:prstGeom prst="rect">
                <a:avLst/>
              </a:prstGeom>
            </p:spPr>
          </p:pic>
        </p:grpSp>
        <p:sp>
          <p:nvSpPr>
            <p:cNvPr id="3" name="TextBox 2">
              <a:extLst>
                <a:ext uri="{FF2B5EF4-FFF2-40B4-BE49-F238E27FC236}">
                  <a16:creationId xmlns:a16="http://schemas.microsoft.com/office/drawing/2014/main" id="{2E32008C-5545-3D6D-1725-C16A03D5956E}"/>
                </a:ext>
              </a:extLst>
            </p:cNvPr>
            <p:cNvSpPr txBox="1"/>
            <p:nvPr/>
          </p:nvSpPr>
          <p:spPr>
            <a:xfrm>
              <a:off x="1401292" y="2945086"/>
              <a:ext cx="593764" cy="184666"/>
            </a:xfrm>
            <a:prstGeom prst="rect">
              <a:avLst/>
            </a:prstGeom>
            <a:noFill/>
          </p:spPr>
          <p:txBody>
            <a:bodyPr wrap="square" rtlCol="0">
              <a:spAutoFit/>
            </a:bodyPr>
            <a:lstStyle/>
            <a:p>
              <a:r>
                <a:rPr lang="en-US" sz="600" dirty="0"/>
                <a:t>3403  04303</a:t>
              </a:r>
            </a:p>
          </p:txBody>
        </p:sp>
        <p:sp>
          <p:nvSpPr>
            <p:cNvPr id="4" name="TextBox 3">
              <a:extLst>
                <a:ext uri="{FF2B5EF4-FFF2-40B4-BE49-F238E27FC236}">
                  <a16:creationId xmlns:a16="http://schemas.microsoft.com/office/drawing/2014/main" id="{E67FFF99-9CC8-0AC2-956F-5F32C881FAEC}"/>
                </a:ext>
              </a:extLst>
            </p:cNvPr>
            <p:cNvSpPr txBox="1"/>
            <p:nvPr/>
          </p:nvSpPr>
          <p:spPr>
            <a:xfrm>
              <a:off x="2373088" y="2931236"/>
              <a:ext cx="593764" cy="184666"/>
            </a:xfrm>
            <a:prstGeom prst="rect">
              <a:avLst/>
            </a:prstGeom>
            <a:noFill/>
          </p:spPr>
          <p:txBody>
            <a:bodyPr wrap="square" rtlCol="0">
              <a:spAutoFit/>
            </a:bodyPr>
            <a:lstStyle/>
            <a:p>
              <a:r>
                <a:rPr lang="en-US" sz="600" dirty="0"/>
                <a:t>3404  04303</a:t>
              </a:r>
            </a:p>
          </p:txBody>
        </p:sp>
        <p:sp>
          <p:nvSpPr>
            <p:cNvPr id="5" name="TextBox 4">
              <a:extLst>
                <a:ext uri="{FF2B5EF4-FFF2-40B4-BE49-F238E27FC236}">
                  <a16:creationId xmlns:a16="http://schemas.microsoft.com/office/drawing/2014/main" id="{8C3AC747-ABF4-F7CC-26C9-00F7DFA458E2}"/>
                </a:ext>
              </a:extLst>
            </p:cNvPr>
            <p:cNvSpPr txBox="1"/>
            <p:nvPr/>
          </p:nvSpPr>
          <p:spPr>
            <a:xfrm>
              <a:off x="3299364" y="2931233"/>
              <a:ext cx="593764" cy="184666"/>
            </a:xfrm>
            <a:prstGeom prst="rect">
              <a:avLst/>
            </a:prstGeom>
            <a:noFill/>
          </p:spPr>
          <p:txBody>
            <a:bodyPr wrap="square" rtlCol="0">
              <a:spAutoFit/>
            </a:bodyPr>
            <a:lstStyle/>
            <a:p>
              <a:r>
                <a:rPr lang="en-US" sz="600" dirty="0"/>
                <a:t>3405  04303</a:t>
              </a:r>
            </a:p>
          </p:txBody>
        </p:sp>
        <p:sp>
          <p:nvSpPr>
            <p:cNvPr id="6" name="TextBox 5">
              <a:extLst>
                <a:ext uri="{FF2B5EF4-FFF2-40B4-BE49-F238E27FC236}">
                  <a16:creationId xmlns:a16="http://schemas.microsoft.com/office/drawing/2014/main" id="{01971790-AD99-E8D3-CE86-6AC0F9F0FBC7}"/>
                </a:ext>
              </a:extLst>
            </p:cNvPr>
            <p:cNvSpPr txBox="1"/>
            <p:nvPr/>
          </p:nvSpPr>
          <p:spPr>
            <a:xfrm>
              <a:off x="5353791" y="2919361"/>
              <a:ext cx="593764" cy="184666"/>
            </a:xfrm>
            <a:prstGeom prst="rect">
              <a:avLst/>
            </a:prstGeom>
            <a:noFill/>
          </p:spPr>
          <p:txBody>
            <a:bodyPr wrap="square" rtlCol="0">
              <a:spAutoFit/>
            </a:bodyPr>
            <a:lstStyle/>
            <a:p>
              <a:r>
                <a:rPr lang="en-US" sz="600" dirty="0"/>
                <a:t>8313  04002</a:t>
              </a:r>
            </a:p>
          </p:txBody>
        </p:sp>
        <p:sp>
          <p:nvSpPr>
            <p:cNvPr id="7" name="TextBox 6">
              <a:extLst>
                <a:ext uri="{FF2B5EF4-FFF2-40B4-BE49-F238E27FC236}">
                  <a16:creationId xmlns:a16="http://schemas.microsoft.com/office/drawing/2014/main" id="{7E465B55-A3C2-C6ED-DACA-E6ACE03639E2}"/>
                </a:ext>
              </a:extLst>
            </p:cNvPr>
            <p:cNvSpPr txBox="1"/>
            <p:nvPr/>
          </p:nvSpPr>
          <p:spPr>
            <a:xfrm>
              <a:off x="6325587" y="2905511"/>
              <a:ext cx="593764" cy="184666"/>
            </a:xfrm>
            <a:prstGeom prst="rect">
              <a:avLst/>
            </a:prstGeom>
            <a:noFill/>
          </p:spPr>
          <p:txBody>
            <a:bodyPr wrap="square" rtlCol="0">
              <a:spAutoFit/>
            </a:bodyPr>
            <a:lstStyle/>
            <a:p>
              <a:r>
                <a:rPr lang="en-US" sz="600" dirty="0"/>
                <a:t>8314  04002</a:t>
              </a:r>
            </a:p>
          </p:txBody>
        </p:sp>
        <p:sp>
          <p:nvSpPr>
            <p:cNvPr id="8" name="TextBox 7">
              <a:extLst>
                <a:ext uri="{FF2B5EF4-FFF2-40B4-BE49-F238E27FC236}">
                  <a16:creationId xmlns:a16="http://schemas.microsoft.com/office/drawing/2014/main" id="{546FBBB3-028E-BFD8-4507-E3BFAF15E1F0}"/>
                </a:ext>
              </a:extLst>
            </p:cNvPr>
            <p:cNvSpPr txBox="1"/>
            <p:nvPr/>
          </p:nvSpPr>
          <p:spPr>
            <a:xfrm>
              <a:off x="7251863" y="2905508"/>
              <a:ext cx="593764" cy="184666"/>
            </a:xfrm>
            <a:prstGeom prst="rect">
              <a:avLst/>
            </a:prstGeom>
            <a:noFill/>
          </p:spPr>
          <p:txBody>
            <a:bodyPr wrap="square" rtlCol="0">
              <a:spAutoFit/>
            </a:bodyPr>
            <a:lstStyle/>
            <a:p>
              <a:r>
                <a:rPr lang="en-US" sz="600" dirty="0"/>
                <a:t>8315  04002</a:t>
              </a:r>
            </a:p>
          </p:txBody>
        </p:sp>
        <p:sp>
          <p:nvSpPr>
            <p:cNvPr id="9" name="TextBox 8">
              <a:extLst>
                <a:ext uri="{FF2B5EF4-FFF2-40B4-BE49-F238E27FC236}">
                  <a16:creationId xmlns:a16="http://schemas.microsoft.com/office/drawing/2014/main" id="{94D8CFB1-EE88-7E94-9B5E-75FFEC150E30}"/>
                </a:ext>
              </a:extLst>
            </p:cNvPr>
            <p:cNvSpPr txBox="1"/>
            <p:nvPr/>
          </p:nvSpPr>
          <p:spPr>
            <a:xfrm>
              <a:off x="8164288" y="2903528"/>
              <a:ext cx="593764" cy="184666"/>
            </a:xfrm>
            <a:prstGeom prst="rect">
              <a:avLst/>
            </a:prstGeom>
            <a:noFill/>
          </p:spPr>
          <p:txBody>
            <a:bodyPr wrap="square" rtlCol="0">
              <a:spAutoFit/>
            </a:bodyPr>
            <a:lstStyle/>
            <a:p>
              <a:r>
                <a:rPr lang="en-US" sz="600" dirty="0"/>
                <a:t>8315  04002</a:t>
              </a:r>
            </a:p>
          </p:txBody>
        </p:sp>
        <p:sp>
          <p:nvSpPr>
            <p:cNvPr id="10" name="TextBox 9">
              <a:extLst>
                <a:ext uri="{FF2B5EF4-FFF2-40B4-BE49-F238E27FC236}">
                  <a16:creationId xmlns:a16="http://schemas.microsoft.com/office/drawing/2014/main" id="{26AE368C-FB2E-77D7-A24D-C0F2EB84B1A3}"/>
                </a:ext>
              </a:extLst>
            </p:cNvPr>
            <p:cNvSpPr txBox="1"/>
            <p:nvPr/>
          </p:nvSpPr>
          <p:spPr>
            <a:xfrm>
              <a:off x="10149438" y="2929258"/>
              <a:ext cx="593764" cy="184666"/>
            </a:xfrm>
            <a:prstGeom prst="rect">
              <a:avLst/>
            </a:prstGeom>
            <a:noFill/>
          </p:spPr>
          <p:txBody>
            <a:bodyPr wrap="square" rtlCol="0">
              <a:spAutoFit/>
            </a:bodyPr>
            <a:lstStyle/>
            <a:p>
              <a:r>
                <a:rPr lang="en-US" sz="600" dirty="0"/>
                <a:t>3893  04108</a:t>
              </a:r>
            </a:p>
          </p:txBody>
        </p:sp>
        <p:sp>
          <p:nvSpPr>
            <p:cNvPr id="11" name="TextBox 10">
              <a:extLst>
                <a:ext uri="{FF2B5EF4-FFF2-40B4-BE49-F238E27FC236}">
                  <a16:creationId xmlns:a16="http://schemas.microsoft.com/office/drawing/2014/main" id="{2F616B6B-39D6-419A-481E-47F058713948}"/>
                </a:ext>
              </a:extLst>
            </p:cNvPr>
            <p:cNvSpPr txBox="1"/>
            <p:nvPr/>
          </p:nvSpPr>
          <p:spPr>
            <a:xfrm>
              <a:off x="11144986" y="2915408"/>
              <a:ext cx="593764" cy="184666"/>
            </a:xfrm>
            <a:prstGeom prst="rect">
              <a:avLst/>
            </a:prstGeom>
            <a:noFill/>
          </p:spPr>
          <p:txBody>
            <a:bodyPr wrap="square" rtlCol="0">
              <a:spAutoFit/>
            </a:bodyPr>
            <a:lstStyle/>
            <a:p>
              <a:r>
                <a:rPr lang="en-US" sz="600" dirty="0"/>
                <a:t>3894  04108</a:t>
              </a:r>
            </a:p>
          </p:txBody>
        </p:sp>
      </p:grpSp>
    </p:spTree>
    <p:extLst>
      <p:ext uri="{BB962C8B-B14F-4D97-AF65-F5344CB8AC3E}">
        <p14:creationId xmlns:p14="http://schemas.microsoft.com/office/powerpoint/2010/main" val="21676354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8B5F4-7D39-4525-BE87-CB2635A33FB3}"/>
              </a:ext>
            </a:extLst>
          </p:cNvPr>
          <p:cNvSpPr>
            <a:spLocks noGrp="1"/>
          </p:cNvSpPr>
          <p:nvPr>
            <p:ph type="title"/>
          </p:nvPr>
        </p:nvSpPr>
        <p:spPr/>
        <p:txBody>
          <a:bodyPr/>
          <a:lstStyle/>
          <a:p>
            <a:r>
              <a:rPr lang="en-US" dirty="0"/>
              <a:t>Title Frisket</a:t>
            </a:r>
          </a:p>
        </p:txBody>
      </p:sp>
      <p:pic>
        <p:nvPicPr>
          <p:cNvPr id="6" name="Picture 5">
            <a:extLst>
              <a:ext uri="{FF2B5EF4-FFF2-40B4-BE49-F238E27FC236}">
                <a16:creationId xmlns:a16="http://schemas.microsoft.com/office/drawing/2014/main" id="{81B929F0-37B7-4470-B84A-77BFC9D1C968}"/>
              </a:ext>
            </a:extLst>
          </p:cNvPr>
          <p:cNvPicPr>
            <a:picLocks noChangeAspect="1"/>
          </p:cNvPicPr>
          <p:nvPr/>
        </p:nvPicPr>
        <p:blipFill>
          <a:blip r:embed="rId2"/>
          <a:stretch>
            <a:fillRect/>
          </a:stretch>
        </p:blipFill>
        <p:spPr>
          <a:xfrm>
            <a:off x="4246449" y="1027906"/>
            <a:ext cx="7514285" cy="5725714"/>
          </a:xfrm>
          <a:prstGeom prst="rect">
            <a:avLst/>
          </a:prstGeom>
        </p:spPr>
      </p:pic>
    </p:spTree>
    <p:extLst>
      <p:ext uri="{BB962C8B-B14F-4D97-AF65-F5344CB8AC3E}">
        <p14:creationId xmlns:p14="http://schemas.microsoft.com/office/powerpoint/2010/main" val="12596564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8B5F4-7D39-4525-BE87-CB2635A33FB3}"/>
              </a:ext>
            </a:extLst>
          </p:cNvPr>
          <p:cNvSpPr>
            <a:spLocks noGrp="1"/>
          </p:cNvSpPr>
          <p:nvPr>
            <p:ph type="title"/>
          </p:nvPr>
        </p:nvSpPr>
        <p:spPr/>
        <p:txBody>
          <a:bodyPr/>
          <a:lstStyle/>
          <a:p>
            <a:r>
              <a:rPr lang="en-US" dirty="0"/>
              <a:t>Title Frisket Information Contents</a:t>
            </a:r>
          </a:p>
        </p:txBody>
      </p:sp>
      <p:sp>
        <p:nvSpPr>
          <p:cNvPr id="3" name="TextBox 2">
            <a:extLst>
              <a:ext uri="{FF2B5EF4-FFF2-40B4-BE49-F238E27FC236}">
                <a16:creationId xmlns:a16="http://schemas.microsoft.com/office/drawing/2014/main" id="{7C0E459D-CFD8-47C0-9015-E7211ECF38CF}"/>
              </a:ext>
            </a:extLst>
          </p:cNvPr>
          <p:cNvSpPr txBox="1"/>
          <p:nvPr/>
        </p:nvSpPr>
        <p:spPr>
          <a:xfrm>
            <a:off x="1404256" y="1690688"/>
            <a:ext cx="8817429" cy="4247317"/>
          </a:xfrm>
          <a:prstGeom prst="rect">
            <a:avLst/>
          </a:prstGeom>
          <a:noFill/>
          <a:ln>
            <a:solidFill>
              <a:schemeClr val="tx1"/>
            </a:solidFill>
          </a:ln>
        </p:spPr>
        <p:txBody>
          <a:bodyPr wrap="square" rtlCol="0">
            <a:spAutoFit/>
          </a:bodyPr>
          <a:lstStyle/>
          <a:p>
            <a:endParaRPr lang="en-US" dirty="0"/>
          </a:p>
          <a:p>
            <a:r>
              <a:rPr lang="en-US" b="1" dirty="0"/>
              <a:t>Accession No: </a:t>
            </a:r>
            <a:r>
              <a:rPr lang="en-US" b="1" u="sng" dirty="0"/>
              <a:t>     </a:t>
            </a:r>
            <a:r>
              <a:rPr lang="en-US" u="sng" dirty="0"/>
              <a:t>05680 		</a:t>
            </a:r>
            <a:r>
              <a:rPr lang="en-US" u="sng" dirty="0">
                <a:sym typeface="Wingdings" panose="05000000000000000000" pitchFamily="2" charset="2"/>
              </a:rPr>
              <a:t></a:t>
            </a:r>
            <a:r>
              <a:rPr lang="en-US" u="sng" dirty="0"/>
              <a:t> Roll identifier is always a five digit number</a:t>
            </a:r>
          </a:p>
          <a:p>
            <a:endParaRPr lang="en-US" dirty="0"/>
          </a:p>
          <a:p>
            <a:r>
              <a:rPr lang="en-US" b="1" dirty="0"/>
              <a:t>Flight No: </a:t>
            </a:r>
            <a:r>
              <a:rPr lang="en-US" b="1" u="sng" dirty="0"/>
              <a:t>     </a:t>
            </a:r>
            <a:r>
              <a:rPr lang="en-US" u="sng" dirty="0"/>
              <a:t>02-628  or 02-002-03 	</a:t>
            </a:r>
            <a:r>
              <a:rPr lang="en-US" u="sng" dirty="0">
                <a:sym typeface="Wingdings" panose="05000000000000000000" pitchFamily="2" charset="2"/>
              </a:rPr>
              <a:t>Format is Aircraft specific FY-Number</a:t>
            </a:r>
            <a:endParaRPr lang="en-US" u="sng" dirty="0"/>
          </a:p>
          <a:p>
            <a:endParaRPr lang="en-US" dirty="0"/>
          </a:p>
          <a:p>
            <a:r>
              <a:rPr lang="en-US" b="1" dirty="0"/>
              <a:t>Date:</a:t>
            </a:r>
            <a:r>
              <a:rPr lang="en-US" dirty="0"/>
              <a:t> </a:t>
            </a:r>
            <a:r>
              <a:rPr lang="en-US" u="sng" dirty="0"/>
              <a:t>     12 May 2002 (132)	 	</a:t>
            </a:r>
            <a:r>
              <a:rPr lang="en-US" u="sng" dirty="0">
                <a:sym typeface="Wingdings" panose="05000000000000000000" pitchFamily="2" charset="2"/>
              </a:rPr>
              <a:t> As “Day” “Month” “Year” (Julian Day)</a:t>
            </a:r>
            <a:endParaRPr lang="en-US" dirty="0"/>
          </a:p>
          <a:p>
            <a:endParaRPr lang="en-US" dirty="0"/>
          </a:p>
          <a:p>
            <a:r>
              <a:rPr lang="en-US" b="1" dirty="0"/>
              <a:t>Sensor ID No: </a:t>
            </a:r>
            <a:r>
              <a:rPr lang="en-US" b="1" u="sng" dirty="0"/>
              <a:t>     </a:t>
            </a:r>
            <a:r>
              <a:rPr lang="en-US" u="sng" dirty="0"/>
              <a:t>034		</a:t>
            </a:r>
            <a:r>
              <a:rPr lang="en-US" u="sng" dirty="0">
                <a:sym typeface="Wingdings" panose="05000000000000000000" pitchFamily="2" charset="2"/>
              </a:rPr>
              <a:t> Unique Camera ID always a three digit number</a:t>
            </a:r>
            <a:endParaRPr lang="en-US" u="sng" dirty="0"/>
          </a:p>
          <a:p>
            <a:endParaRPr lang="en-US" dirty="0"/>
          </a:p>
          <a:p>
            <a:r>
              <a:rPr lang="en-US" b="1" dirty="0"/>
              <a:t>Film Type: </a:t>
            </a:r>
            <a:r>
              <a:rPr lang="en-US" b="1" u="sng" dirty="0"/>
              <a:t>     </a:t>
            </a:r>
            <a:r>
              <a:rPr lang="en-US" u="sng" dirty="0"/>
              <a:t>SO-134		</a:t>
            </a:r>
            <a:r>
              <a:rPr lang="en-US" u="sng" dirty="0">
                <a:sym typeface="Wingdings" panose="05000000000000000000" pitchFamily="2" charset="2"/>
              </a:rPr>
              <a:t> Film emulsion loaded into camera</a:t>
            </a:r>
            <a:endParaRPr lang="en-US" u="sng" dirty="0"/>
          </a:p>
          <a:p>
            <a:endParaRPr lang="en-US" dirty="0"/>
          </a:p>
          <a:p>
            <a:r>
              <a:rPr lang="en-US" b="1" dirty="0"/>
              <a:t>Spectral Band:</a:t>
            </a:r>
            <a:r>
              <a:rPr lang="en-US" dirty="0"/>
              <a:t> </a:t>
            </a:r>
            <a:r>
              <a:rPr lang="en-US" u="sng" dirty="0"/>
              <a:t>     510-900nm	</a:t>
            </a:r>
            <a:r>
              <a:rPr lang="en-US" u="sng" dirty="0">
                <a:sym typeface="Wingdings" panose="05000000000000000000" pitchFamily="2" charset="2"/>
              </a:rPr>
              <a:t> Spectral response per film and lens filter</a:t>
            </a:r>
            <a:endParaRPr lang="en-US" u="sng" dirty="0"/>
          </a:p>
          <a:p>
            <a:endParaRPr lang="en-US" dirty="0"/>
          </a:p>
          <a:p>
            <a:r>
              <a:rPr lang="en-US" b="1" dirty="0"/>
              <a:t>Area:</a:t>
            </a:r>
            <a:r>
              <a:rPr lang="en-US" dirty="0"/>
              <a:t> </a:t>
            </a:r>
            <a:r>
              <a:rPr lang="en-US" u="sng" dirty="0"/>
              <a:t>     Southeast States		</a:t>
            </a:r>
            <a:r>
              <a:rPr lang="en-US" u="sng" dirty="0">
                <a:sym typeface="Wingdings" panose="05000000000000000000" pitchFamily="2" charset="2"/>
              </a:rPr>
              <a:t> General geographic coverage of frames</a:t>
            </a:r>
          </a:p>
          <a:p>
            <a:endParaRPr lang="en-US" u="sng" dirty="0"/>
          </a:p>
        </p:txBody>
      </p:sp>
    </p:spTree>
    <p:extLst>
      <p:ext uri="{BB962C8B-B14F-4D97-AF65-F5344CB8AC3E}">
        <p14:creationId xmlns:p14="http://schemas.microsoft.com/office/powerpoint/2010/main" val="18211963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D2638A-BFF6-84F1-B92E-08154FDC8566}"/>
              </a:ext>
            </a:extLst>
          </p:cNvPr>
          <p:cNvSpPr txBox="1">
            <a:spLocks/>
          </p:cNvSpPr>
          <p:nvPr/>
        </p:nvSpPr>
        <p:spPr>
          <a:xfrm>
            <a:off x="838200" y="233378"/>
            <a:ext cx="10515600" cy="2141687"/>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t>Each exposure has a unique identifier stamped in the upper left corner.  It’s the frame number followed by the roll number.</a:t>
            </a:r>
          </a:p>
        </p:txBody>
      </p:sp>
      <p:pic>
        <p:nvPicPr>
          <p:cNvPr id="8" name="Picture 7" descr="A satellite image of land and water&#10;&#10;Description automatically generated">
            <a:extLst>
              <a:ext uri="{FF2B5EF4-FFF2-40B4-BE49-F238E27FC236}">
                <a16:creationId xmlns:a16="http://schemas.microsoft.com/office/drawing/2014/main" id="{B363A59D-A2DE-609B-B4B9-4F39543AF2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28444" y="1989736"/>
            <a:ext cx="4699000" cy="4736486"/>
          </a:xfrm>
          <a:prstGeom prst="rect">
            <a:avLst/>
          </a:prstGeom>
        </p:spPr>
      </p:pic>
      <p:cxnSp>
        <p:nvCxnSpPr>
          <p:cNvPr id="11" name="Straight Arrow Connector 10">
            <a:extLst>
              <a:ext uri="{FF2B5EF4-FFF2-40B4-BE49-F238E27FC236}">
                <a16:creationId xmlns:a16="http://schemas.microsoft.com/office/drawing/2014/main" id="{6687FF58-50C4-77A6-A3DF-C428FBB472C2}"/>
              </a:ext>
            </a:extLst>
          </p:cNvPr>
          <p:cNvCxnSpPr>
            <a:cxnSpLocks/>
            <a:stCxn id="13" idx="0"/>
          </p:cNvCxnSpPr>
          <p:nvPr/>
        </p:nvCxnSpPr>
        <p:spPr>
          <a:xfrm flipV="1">
            <a:off x="3344225" y="2375065"/>
            <a:ext cx="4707575" cy="1100224"/>
          </a:xfrm>
          <a:prstGeom prst="straightConnector1">
            <a:avLst/>
          </a:prstGeom>
          <a:ln>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pic>
        <p:nvPicPr>
          <p:cNvPr id="13" name="Picture 12" descr="A blue background with red dots&#10;&#10;Description automatically generated">
            <a:extLst>
              <a:ext uri="{FF2B5EF4-FFF2-40B4-BE49-F238E27FC236}">
                <a16:creationId xmlns:a16="http://schemas.microsoft.com/office/drawing/2014/main" id="{4C8C70D7-70C4-8B1D-554E-4E71E44944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2449" y="3475289"/>
            <a:ext cx="5503551" cy="1160572"/>
          </a:xfrm>
          <a:prstGeom prst="rect">
            <a:avLst/>
          </a:prstGeom>
        </p:spPr>
      </p:pic>
      <p:sp>
        <p:nvSpPr>
          <p:cNvPr id="14" name="TextBox 13">
            <a:extLst>
              <a:ext uri="{FF2B5EF4-FFF2-40B4-BE49-F238E27FC236}">
                <a16:creationId xmlns:a16="http://schemas.microsoft.com/office/drawing/2014/main" id="{AB946197-B1B5-6077-3728-59936B96A608}"/>
              </a:ext>
            </a:extLst>
          </p:cNvPr>
          <p:cNvSpPr txBox="1"/>
          <p:nvPr/>
        </p:nvSpPr>
        <p:spPr>
          <a:xfrm>
            <a:off x="1104900" y="2755900"/>
            <a:ext cx="4273349" cy="677108"/>
          </a:xfrm>
          <a:prstGeom prst="rect">
            <a:avLst/>
          </a:prstGeom>
          <a:noFill/>
        </p:spPr>
        <p:txBody>
          <a:bodyPr wrap="none" rtlCol="0">
            <a:spAutoFit/>
          </a:bodyPr>
          <a:lstStyle/>
          <a:p>
            <a:r>
              <a:rPr lang="en-US" sz="2000" b="1" dirty="0"/>
              <a:t>In this example Frame 0025 Roll 05108</a:t>
            </a:r>
            <a:endParaRPr lang="en-US" sz="2000" dirty="0"/>
          </a:p>
          <a:p>
            <a:endParaRPr lang="en-US" dirty="0"/>
          </a:p>
        </p:txBody>
      </p:sp>
      <p:pic>
        <p:nvPicPr>
          <p:cNvPr id="19" name="Picture 18">
            <a:extLst>
              <a:ext uri="{FF2B5EF4-FFF2-40B4-BE49-F238E27FC236}">
                <a16:creationId xmlns:a16="http://schemas.microsoft.com/office/drawing/2014/main" id="{F107D082-436E-0DF1-E7BD-2C0FAEF0F1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3233365" y="4541965"/>
            <a:ext cx="480113" cy="3685201"/>
          </a:xfrm>
          <a:prstGeom prst="rect">
            <a:avLst/>
          </a:prstGeom>
        </p:spPr>
      </p:pic>
      <p:sp>
        <p:nvSpPr>
          <p:cNvPr id="20" name="TextBox 19">
            <a:extLst>
              <a:ext uri="{FF2B5EF4-FFF2-40B4-BE49-F238E27FC236}">
                <a16:creationId xmlns:a16="http://schemas.microsoft.com/office/drawing/2014/main" id="{A89D02B3-8946-7617-B604-9024A1EEF0FB}"/>
              </a:ext>
            </a:extLst>
          </p:cNvPr>
          <p:cNvSpPr txBox="1"/>
          <p:nvPr/>
        </p:nvSpPr>
        <p:spPr>
          <a:xfrm>
            <a:off x="397720" y="5577954"/>
            <a:ext cx="5337551" cy="646331"/>
          </a:xfrm>
          <a:prstGeom prst="rect">
            <a:avLst/>
          </a:prstGeom>
          <a:noFill/>
        </p:spPr>
        <p:txBody>
          <a:bodyPr wrap="none" rtlCol="0">
            <a:spAutoFit/>
          </a:bodyPr>
          <a:lstStyle/>
          <a:p>
            <a:r>
              <a:rPr lang="en-US" dirty="0"/>
              <a:t>Some cameras image the lens installed, in this example</a:t>
            </a:r>
          </a:p>
          <a:p>
            <a:r>
              <a:rPr lang="en-US" dirty="0"/>
              <a:t>The camera is an RC-30 Sensor #017</a:t>
            </a:r>
          </a:p>
        </p:txBody>
      </p:sp>
      <p:cxnSp>
        <p:nvCxnSpPr>
          <p:cNvPr id="22" name="Straight Arrow Connector 21">
            <a:extLst>
              <a:ext uri="{FF2B5EF4-FFF2-40B4-BE49-F238E27FC236}">
                <a16:creationId xmlns:a16="http://schemas.microsoft.com/office/drawing/2014/main" id="{4649829D-3276-42AC-2D2D-083D67D42C72}"/>
              </a:ext>
            </a:extLst>
          </p:cNvPr>
          <p:cNvCxnSpPr>
            <a:cxnSpLocks/>
          </p:cNvCxnSpPr>
          <p:nvPr/>
        </p:nvCxnSpPr>
        <p:spPr>
          <a:xfrm flipV="1">
            <a:off x="5378249" y="3856124"/>
            <a:ext cx="1850195" cy="2205692"/>
          </a:xfrm>
          <a:prstGeom prst="straightConnector1">
            <a:avLst/>
          </a:prstGeom>
          <a:ln>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7082115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158</TotalTime>
  <Words>343</Words>
  <Application>Microsoft Office PowerPoint</Application>
  <PresentationFormat>Widescreen</PresentationFormat>
  <Paragraphs>43</Paragraphs>
  <Slides>5</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vt:i4>
      </vt:variant>
    </vt:vector>
  </HeadingPairs>
  <TitlesOfParts>
    <vt:vector size="9" baseType="lpstr">
      <vt:lpstr>Arial</vt:lpstr>
      <vt:lpstr>Calibri</vt:lpstr>
      <vt:lpstr>Calibri Light</vt:lpstr>
      <vt:lpstr>Office Theme</vt:lpstr>
      <vt:lpstr>NASA Aerial Film 9”  BROWSE Archive</vt:lpstr>
      <vt:lpstr>BROWSE CAN (600’ Aerial Film Can) Labeled with a 3 Digit + Sequence ID, type, format and a list (in order) or the rolls found within the can</vt:lpstr>
      <vt:lpstr>Title Frisket</vt:lpstr>
      <vt:lpstr>Title Frisket Information Contents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NASA Aerial Film Archive</dc:title>
  <dc:creator>Dominguez, Roseanne T. (ARC-SG)[Bay Area Environmental Research Institute]</dc:creator>
  <cp:lastModifiedBy>Dominguez, Roseanne T. (ARC-SG)[Bay Area Environmental Research Institute]</cp:lastModifiedBy>
  <cp:revision>11</cp:revision>
  <dcterms:created xsi:type="dcterms:W3CDTF">2022-03-08T19:48:44Z</dcterms:created>
  <dcterms:modified xsi:type="dcterms:W3CDTF">2023-09-04T19:22:08Z</dcterms:modified>
</cp:coreProperties>
</file>